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66" r:id="rId5"/>
    <p:sldId id="267" r:id="rId6"/>
    <p:sldId id="259" r:id="rId7"/>
    <p:sldId id="260" r:id="rId8"/>
    <p:sldId id="261" r:id="rId9"/>
    <p:sldId id="262" r:id="rId10"/>
    <p:sldId id="263" r:id="rId11"/>
    <p:sldId id="264" r:id="rId12"/>
    <p:sldId id="265" r:id="rId13"/>
  </p:sldIdLst>
  <p:sldSz cx="14630400" cy="8229600"/>
  <p:notesSz cx="8229600" cy="14630400"/>
  <p:embeddedFontLst>
    <p:embeddedFont>
      <p:font typeface="Arial Black" panose="020B0A04020102020204" pitchFamily="34" charset="0"/>
      <p:bold r:id="rId15"/>
    </p:embeddedFont>
    <p:embeddedFont>
      <p:font typeface="Funnel Sans" panose="020B0604020202020204" charset="0"/>
      <p:regular r:id="rId16"/>
    </p:embeddedFont>
    <p:embeddedFont>
      <p:font typeface="Mona Sans Semi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1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2899410"/>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Executive Sales Analysis Dataset</a:t>
            </a:r>
            <a:endParaRPr lang="en-US" sz="3900" dirty="0"/>
          </a:p>
        </p:txBody>
      </p:sp>
      <p:sp>
        <p:nvSpPr>
          <p:cNvPr id="4" name="Text 1"/>
          <p:cNvSpPr/>
          <p:nvPr/>
        </p:nvSpPr>
        <p:spPr>
          <a:xfrm>
            <a:off x="793790" y="4218861"/>
            <a:ext cx="6584394" cy="496133"/>
          </a:xfrm>
          <a:prstGeom prst="rect">
            <a:avLst/>
          </a:prstGeom>
          <a:noFill/>
          <a:ln/>
        </p:spPr>
        <p:txBody>
          <a:bodyPr wrap="none" lIns="0" tIns="0" rIns="0" bIns="0" rtlCol="0" anchor="t"/>
          <a:lstStyle/>
          <a:p>
            <a:pPr marL="0" indent="0" algn="l">
              <a:lnSpc>
                <a:spcPts val="3900"/>
              </a:lnSpc>
              <a:buNone/>
            </a:pPr>
            <a:r>
              <a:rPr lang="en-US" sz="3100" dirty="0">
                <a:solidFill>
                  <a:srgbClr val="DDDDDD"/>
                </a:solidFill>
                <a:latin typeface="Mona Sans Semi Bold" pitchFamily="34" charset="0"/>
                <a:ea typeface="Mona Sans Semi Bold" pitchFamily="34" charset="-122"/>
                <a:cs typeface="Mona Sans Semi Bold" pitchFamily="34" charset="-120"/>
              </a:rPr>
              <a:t>Data Cleaning &amp; Business Insights</a:t>
            </a:r>
            <a:endParaRPr lang="en-US" sz="3100" dirty="0"/>
          </a:p>
        </p:txBody>
      </p:sp>
      <p:sp>
        <p:nvSpPr>
          <p:cNvPr id="5" name="Text 2"/>
          <p:cNvSpPr/>
          <p:nvPr/>
        </p:nvSpPr>
        <p:spPr>
          <a:xfrm>
            <a:off x="793790" y="5012650"/>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8F8F8F"/>
                </a:solidFill>
                <a:latin typeface="Funnel Sans" pitchFamily="34" charset="0"/>
                <a:ea typeface="Funnel Sans" pitchFamily="34" charset="-122"/>
                <a:cs typeface="Funnel Sans" pitchFamily="34" charset="-120"/>
              </a:rPr>
              <a:t>Presented by Chandan  Shridhar Hegde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13529"/>
            <a:ext cx="4673798" cy="396835"/>
          </a:xfrm>
          <a:prstGeom prst="rect">
            <a:avLst/>
          </a:prstGeom>
          <a:noFill/>
          <a:ln/>
        </p:spPr>
        <p:txBody>
          <a:bodyPr wrap="none" lIns="0" tIns="0" rIns="0" bIns="0" rtlCol="0" anchor="t"/>
          <a:lstStyle/>
          <a:p>
            <a:pPr marL="0" indent="0" algn="l">
              <a:lnSpc>
                <a:spcPts val="3100"/>
              </a:lnSpc>
              <a:buNone/>
            </a:pPr>
            <a:r>
              <a:rPr lang="en-US" sz="2500" dirty="0">
                <a:solidFill>
                  <a:srgbClr val="DDDDDD"/>
                </a:solidFill>
                <a:latin typeface="Mona Sans Semi Bold" pitchFamily="34" charset="0"/>
                <a:ea typeface="Mona Sans Semi Bold" pitchFamily="34" charset="-122"/>
                <a:cs typeface="Mona Sans Semi Bold" pitchFamily="34" charset="-120"/>
              </a:rPr>
              <a:t>Product Performance Analysis</a:t>
            </a:r>
            <a:endParaRPr lang="en-US" sz="2500" dirty="0"/>
          </a:p>
        </p:txBody>
      </p:sp>
      <p:sp>
        <p:nvSpPr>
          <p:cNvPr id="3" name="Text 1"/>
          <p:cNvSpPr/>
          <p:nvPr/>
        </p:nvSpPr>
        <p:spPr>
          <a:xfrm>
            <a:off x="793790" y="1264325"/>
            <a:ext cx="13042821" cy="228600"/>
          </a:xfrm>
          <a:prstGeom prst="rect">
            <a:avLst/>
          </a:prstGeom>
          <a:noFill/>
          <a:ln/>
        </p:spPr>
        <p:txBody>
          <a:bodyPr wrap="none" lIns="0" tIns="0" rIns="0" bIns="0" rtlCol="0" anchor="t"/>
          <a:lstStyle/>
          <a:p>
            <a:pPr marL="0" indent="0" algn="l">
              <a:lnSpc>
                <a:spcPts val="1800"/>
              </a:lnSpc>
              <a:buNone/>
            </a:pPr>
            <a:r>
              <a:rPr lang="en-US" sz="1250" dirty="0">
                <a:solidFill>
                  <a:srgbClr val="8F8F8F"/>
                </a:solidFill>
                <a:latin typeface="Funnel Sans" pitchFamily="34" charset="0"/>
                <a:ea typeface="Funnel Sans" pitchFamily="34" charset="-122"/>
                <a:cs typeface="Funnel Sans" pitchFamily="34" charset="-120"/>
              </a:rPr>
              <a:t>Understanding product performance from both a cost and profit perspective is vital for optimizing product portfolios, pricing strategies, and manufacturing efficiencies.</a:t>
            </a:r>
            <a:endParaRPr lang="en-US" sz="1250" dirty="0"/>
          </a:p>
        </p:txBody>
      </p:sp>
      <p:sp>
        <p:nvSpPr>
          <p:cNvPr id="4" name="Text 2"/>
          <p:cNvSpPr/>
          <p:nvPr/>
        </p:nvSpPr>
        <p:spPr>
          <a:xfrm>
            <a:off x="793790" y="1762720"/>
            <a:ext cx="3810714" cy="297656"/>
          </a:xfrm>
          <a:prstGeom prst="rect">
            <a:avLst/>
          </a:prstGeom>
          <a:noFill/>
          <a:ln/>
        </p:spPr>
        <p:txBody>
          <a:bodyPr wrap="none" lIns="0" tIns="0" rIns="0" bIns="0" rtlCol="0" anchor="t"/>
          <a:lstStyle/>
          <a:p>
            <a:pPr marL="0" indent="0" algn="l">
              <a:lnSpc>
                <a:spcPts val="2300"/>
              </a:lnSpc>
              <a:buNone/>
            </a:pPr>
            <a:r>
              <a:rPr lang="en-US" sz="1850" dirty="0">
                <a:solidFill>
                  <a:srgbClr val="DDDDDD"/>
                </a:solidFill>
                <a:latin typeface="Mona Sans Semi Bold" pitchFamily="34" charset="0"/>
                <a:ea typeface="Mona Sans Semi Bold" pitchFamily="34" charset="-122"/>
                <a:cs typeface="Mona Sans Semi Bold" pitchFamily="34" charset="-120"/>
              </a:rPr>
              <a:t>Manufacturing Price Distribution:</a:t>
            </a:r>
            <a:endParaRPr lang="en-US" sz="1850" dirty="0"/>
          </a:p>
        </p:txBody>
      </p:sp>
      <p:pic>
        <p:nvPicPr>
          <p:cNvPr id="5" name="Image 0" descr="preencoded.png"/>
          <p:cNvPicPr>
            <a:picLocks noChangeAspect="1"/>
          </p:cNvPicPr>
          <p:nvPr/>
        </p:nvPicPr>
        <p:blipFill>
          <a:blip r:embed="rId3"/>
          <a:stretch>
            <a:fillRect/>
          </a:stretch>
        </p:blipFill>
        <p:spPr>
          <a:xfrm>
            <a:off x="793790" y="2269826"/>
            <a:ext cx="5059680" cy="2769509"/>
          </a:xfrm>
          <a:prstGeom prst="rect">
            <a:avLst/>
          </a:prstGeom>
        </p:spPr>
      </p:pic>
      <p:sp>
        <p:nvSpPr>
          <p:cNvPr id="6" name="Shape 3"/>
          <p:cNvSpPr/>
          <p:nvPr/>
        </p:nvSpPr>
        <p:spPr>
          <a:xfrm>
            <a:off x="4372182" y="3120631"/>
            <a:ext cx="581281" cy="159779"/>
          </a:xfrm>
          <a:prstGeom prst="roundRect">
            <a:avLst>
              <a:gd name="adj" fmla="val 80121"/>
            </a:avLst>
          </a:prstGeom>
          <a:solidFill>
            <a:srgbClr val="FFFFFF">
              <a:alpha val="20000"/>
            </a:srgbClr>
          </a:solidFill>
          <a:ln w="7620">
            <a:solidFill>
              <a:srgbClr val="000000"/>
            </a:solidFill>
            <a:prstDash val="solid"/>
          </a:ln>
        </p:spPr>
      </p:sp>
      <p:pic>
        <p:nvPicPr>
          <p:cNvPr id="7" name="Image 1" descr="preencoded.png"/>
          <p:cNvPicPr>
            <a:picLocks noChangeAspect="1"/>
          </p:cNvPicPr>
          <p:nvPr/>
        </p:nvPicPr>
        <p:blipFill>
          <a:blip r:embed="rId4"/>
          <a:stretch>
            <a:fillRect/>
          </a:stretch>
        </p:blipFill>
        <p:spPr>
          <a:xfrm>
            <a:off x="4418784" y="3160575"/>
            <a:ext cx="79890" cy="79890"/>
          </a:xfrm>
          <a:prstGeom prst="rect">
            <a:avLst/>
          </a:prstGeom>
        </p:spPr>
      </p:pic>
      <p:sp>
        <p:nvSpPr>
          <p:cNvPr id="8" name="Text 4"/>
          <p:cNvSpPr/>
          <p:nvPr/>
        </p:nvSpPr>
        <p:spPr>
          <a:xfrm>
            <a:off x="4515318" y="3140603"/>
            <a:ext cx="381556"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VTT·35%</a:t>
            </a:r>
            <a:endParaRPr lang="en-US" sz="700" dirty="0"/>
          </a:p>
        </p:txBody>
      </p:sp>
      <p:sp>
        <p:nvSpPr>
          <p:cNvPr id="9" name="Text 5"/>
          <p:cNvSpPr/>
          <p:nvPr/>
        </p:nvSpPr>
        <p:spPr>
          <a:xfrm>
            <a:off x="4653772" y="3140603"/>
            <a:ext cx="243102"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·35%</a:t>
            </a:r>
            <a:endParaRPr lang="en-US" sz="700" dirty="0"/>
          </a:p>
        </p:txBody>
      </p:sp>
      <p:sp>
        <p:nvSpPr>
          <p:cNvPr id="10" name="Text 6"/>
          <p:cNvSpPr/>
          <p:nvPr/>
        </p:nvSpPr>
        <p:spPr>
          <a:xfrm>
            <a:off x="4685707" y="3140603"/>
            <a:ext cx="21428"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11" name="Shape 7"/>
          <p:cNvSpPr/>
          <p:nvPr/>
        </p:nvSpPr>
        <p:spPr>
          <a:xfrm>
            <a:off x="4372182" y="3333670"/>
            <a:ext cx="753127" cy="159779"/>
          </a:xfrm>
          <a:prstGeom prst="roundRect">
            <a:avLst>
              <a:gd name="adj" fmla="val 80121"/>
            </a:avLst>
          </a:prstGeom>
          <a:solidFill>
            <a:srgbClr val="FFFFFF">
              <a:alpha val="20000"/>
            </a:srgbClr>
          </a:solidFill>
          <a:ln w="7620">
            <a:solidFill>
              <a:srgbClr val="000000"/>
            </a:solidFill>
            <a:prstDash val="solid"/>
          </a:ln>
        </p:spPr>
      </p:sp>
      <p:pic>
        <p:nvPicPr>
          <p:cNvPr id="12" name="Image 2" descr="preencoded.png"/>
          <p:cNvPicPr>
            <a:picLocks noChangeAspect="1"/>
          </p:cNvPicPr>
          <p:nvPr/>
        </p:nvPicPr>
        <p:blipFill>
          <a:blip r:embed="rId5"/>
          <a:stretch>
            <a:fillRect/>
          </a:stretch>
        </p:blipFill>
        <p:spPr>
          <a:xfrm>
            <a:off x="4418784" y="3373615"/>
            <a:ext cx="79890" cy="79890"/>
          </a:xfrm>
          <a:prstGeom prst="rect">
            <a:avLst/>
          </a:prstGeom>
        </p:spPr>
      </p:pic>
      <p:sp>
        <p:nvSpPr>
          <p:cNvPr id="13" name="Text 8"/>
          <p:cNvSpPr/>
          <p:nvPr/>
        </p:nvSpPr>
        <p:spPr>
          <a:xfrm>
            <a:off x="4515318" y="3353642"/>
            <a:ext cx="553402"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Amarilla·25%</a:t>
            </a:r>
            <a:endParaRPr lang="en-US" sz="700" dirty="0"/>
          </a:p>
        </p:txBody>
      </p:sp>
      <p:sp>
        <p:nvSpPr>
          <p:cNvPr id="14" name="Text 9"/>
          <p:cNvSpPr/>
          <p:nvPr/>
        </p:nvSpPr>
        <p:spPr>
          <a:xfrm>
            <a:off x="4825618" y="3353642"/>
            <a:ext cx="243101"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·25%</a:t>
            </a:r>
            <a:endParaRPr lang="en-US" sz="700" dirty="0"/>
          </a:p>
        </p:txBody>
      </p:sp>
      <p:sp>
        <p:nvSpPr>
          <p:cNvPr id="15" name="Text 10"/>
          <p:cNvSpPr/>
          <p:nvPr/>
        </p:nvSpPr>
        <p:spPr>
          <a:xfrm>
            <a:off x="4857553" y="3353642"/>
            <a:ext cx="21429"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16" name="Shape 11"/>
          <p:cNvSpPr/>
          <p:nvPr/>
        </p:nvSpPr>
        <p:spPr>
          <a:xfrm>
            <a:off x="4372182" y="3546709"/>
            <a:ext cx="603229" cy="159779"/>
          </a:xfrm>
          <a:prstGeom prst="roundRect">
            <a:avLst>
              <a:gd name="adj" fmla="val 80121"/>
            </a:avLst>
          </a:prstGeom>
          <a:solidFill>
            <a:srgbClr val="FFFFFF">
              <a:alpha val="20000"/>
            </a:srgbClr>
          </a:solidFill>
          <a:ln w="7620">
            <a:solidFill>
              <a:srgbClr val="000000"/>
            </a:solidFill>
            <a:prstDash val="solid"/>
          </a:ln>
        </p:spPr>
      </p:sp>
      <p:pic>
        <p:nvPicPr>
          <p:cNvPr id="17" name="Image 3" descr="preencoded.png"/>
          <p:cNvPicPr>
            <a:picLocks noChangeAspect="1"/>
          </p:cNvPicPr>
          <p:nvPr/>
        </p:nvPicPr>
        <p:blipFill>
          <a:blip r:embed="rId6"/>
          <a:stretch>
            <a:fillRect/>
          </a:stretch>
        </p:blipFill>
        <p:spPr>
          <a:xfrm>
            <a:off x="4418784" y="3586654"/>
            <a:ext cx="79890" cy="79890"/>
          </a:xfrm>
          <a:prstGeom prst="rect">
            <a:avLst/>
          </a:prstGeom>
        </p:spPr>
      </p:pic>
      <p:sp>
        <p:nvSpPr>
          <p:cNvPr id="18" name="Text 12"/>
          <p:cNvSpPr/>
          <p:nvPr/>
        </p:nvSpPr>
        <p:spPr>
          <a:xfrm>
            <a:off x="4515318" y="3566681"/>
            <a:ext cx="403505"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Velo·20%</a:t>
            </a:r>
            <a:endParaRPr lang="en-US" sz="700" dirty="0"/>
          </a:p>
        </p:txBody>
      </p:sp>
      <p:sp>
        <p:nvSpPr>
          <p:cNvPr id="19" name="Text 13"/>
          <p:cNvSpPr/>
          <p:nvPr/>
        </p:nvSpPr>
        <p:spPr>
          <a:xfrm>
            <a:off x="4675721" y="3566681"/>
            <a:ext cx="243102"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·20%</a:t>
            </a:r>
            <a:endParaRPr lang="en-US" sz="700" dirty="0"/>
          </a:p>
        </p:txBody>
      </p:sp>
      <p:sp>
        <p:nvSpPr>
          <p:cNvPr id="20" name="Text 14"/>
          <p:cNvSpPr/>
          <p:nvPr/>
        </p:nvSpPr>
        <p:spPr>
          <a:xfrm>
            <a:off x="4707656" y="3566681"/>
            <a:ext cx="21429"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21" name="Shape 15"/>
          <p:cNvSpPr/>
          <p:nvPr/>
        </p:nvSpPr>
        <p:spPr>
          <a:xfrm>
            <a:off x="4372182" y="3759748"/>
            <a:ext cx="780901" cy="159779"/>
          </a:xfrm>
          <a:prstGeom prst="roundRect">
            <a:avLst>
              <a:gd name="adj" fmla="val 80121"/>
            </a:avLst>
          </a:prstGeom>
          <a:solidFill>
            <a:srgbClr val="FFFFFF">
              <a:alpha val="20000"/>
            </a:srgbClr>
          </a:solidFill>
          <a:ln w="7620">
            <a:solidFill>
              <a:srgbClr val="000000"/>
            </a:solidFill>
            <a:prstDash val="solid"/>
          </a:ln>
        </p:spPr>
      </p:sp>
      <p:pic>
        <p:nvPicPr>
          <p:cNvPr id="22" name="Image 4" descr="preencoded.png"/>
          <p:cNvPicPr>
            <a:picLocks noChangeAspect="1"/>
          </p:cNvPicPr>
          <p:nvPr/>
        </p:nvPicPr>
        <p:blipFill>
          <a:blip r:embed="rId7"/>
          <a:stretch>
            <a:fillRect/>
          </a:stretch>
        </p:blipFill>
        <p:spPr>
          <a:xfrm>
            <a:off x="4418784" y="3799693"/>
            <a:ext cx="79890" cy="79890"/>
          </a:xfrm>
          <a:prstGeom prst="rect">
            <a:avLst/>
          </a:prstGeom>
        </p:spPr>
      </p:pic>
      <p:sp>
        <p:nvSpPr>
          <p:cNvPr id="23" name="Text 16"/>
          <p:cNvSpPr/>
          <p:nvPr/>
        </p:nvSpPr>
        <p:spPr>
          <a:xfrm>
            <a:off x="4515318" y="3779720"/>
            <a:ext cx="581176"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Montana·10%</a:t>
            </a:r>
            <a:endParaRPr lang="en-US" sz="700" dirty="0"/>
          </a:p>
        </p:txBody>
      </p:sp>
      <p:sp>
        <p:nvSpPr>
          <p:cNvPr id="24" name="Text 17"/>
          <p:cNvSpPr/>
          <p:nvPr/>
        </p:nvSpPr>
        <p:spPr>
          <a:xfrm>
            <a:off x="4853393" y="3779720"/>
            <a:ext cx="243101"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·10%</a:t>
            </a:r>
            <a:endParaRPr lang="en-US" sz="700" dirty="0"/>
          </a:p>
        </p:txBody>
      </p:sp>
      <p:sp>
        <p:nvSpPr>
          <p:cNvPr id="25" name="Text 18"/>
          <p:cNvSpPr/>
          <p:nvPr/>
        </p:nvSpPr>
        <p:spPr>
          <a:xfrm>
            <a:off x="4885327" y="3779720"/>
            <a:ext cx="21429"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26" name="Shape 19"/>
          <p:cNvSpPr/>
          <p:nvPr/>
        </p:nvSpPr>
        <p:spPr>
          <a:xfrm>
            <a:off x="4372182" y="3972787"/>
            <a:ext cx="797753" cy="159780"/>
          </a:xfrm>
          <a:prstGeom prst="roundRect">
            <a:avLst>
              <a:gd name="adj" fmla="val 80120"/>
            </a:avLst>
          </a:prstGeom>
          <a:solidFill>
            <a:srgbClr val="FFFFFF">
              <a:alpha val="20000"/>
            </a:srgbClr>
          </a:solidFill>
          <a:ln w="7620">
            <a:solidFill>
              <a:srgbClr val="000000"/>
            </a:solidFill>
            <a:prstDash val="solid"/>
          </a:ln>
        </p:spPr>
      </p:sp>
      <p:pic>
        <p:nvPicPr>
          <p:cNvPr id="27" name="Image 5" descr="preencoded.png"/>
          <p:cNvPicPr>
            <a:picLocks noChangeAspect="1"/>
          </p:cNvPicPr>
          <p:nvPr/>
        </p:nvPicPr>
        <p:blipFill>
          <a:blip r:embed="rId8"/>
          <a:stretch>
            <a:fillRect/>
          </a:stretch>
        </p:blipFill>
        <p:spPr>
          <a:xfrm>
            <a:off x="4418784" y="4012732"/>
            <a:ext cx="79890" cy="79890"/>
          </a:xfrm>
          <a:prstGeom prst="rect">
            <a:avLst/>
          </a:prstGeom>
        </p:spPr>
      </p:pic>
      <p:sp>
        <p:nvSpPr>
          <p:cNvPr id="28" name="Text 20"/>
          <p:cNvSpPr/>
          <p:nvPr/>
        </p:nvSpPr>
        <p:spPr>
          <a:xfrm>
            <a:off x="4515318" y="3992760"/>
            <a:ext cx="598028" cy="119834"/>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Carretera·10%</a:t>
            </a:r>
            <a:endParaRPr lang="en-US" sz="700" dirty="0"/>
          </a:p>
        </p:txBody>
      </p:sp>
      <p:sp>
        <p:nvSpPr>
          <p:cNvPr id="29" name="Text 21"/>
          <p:cNvSpPr/>
          <p:nvPr/>
        </p:nvSpPr>
        <p:spPr>
          <a:xfrm>
            <a:off x="4870244" y="3992760"/>
            <a:ext cx="243102" cy="119834"/>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·10%</a:t>
            </a:r>
            <a:endParaRPr lang="en-US" sz="700" dirty="0"/>
          </a:p>
        </p:txBody>
      </p:sp>
      <p:sp>
        <p:nvSpPr>
          <p:cNvPr id="30" name="Text 22"/>
          <p:cNvSpPr/>
          <p:nvPr/>
        </p:nvSpPr>
        <p:spPr>
          <a:xfrm>
            <a:off x="4902179" y="3992760"/>
            <a:ext cx="21428" cy="119834"/>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31" name="Text 23"/>
          <p:cNvSpPr/>
          <p:nvPr/>
        </p:nvSpPr>
        <p:spPr>
          <a:xfrm>
            <a:off x="793790" y="5889665"/>
            <a:ext cx="6327815" cy="774621"/>
          </a:xfrm>
          <a:prstGeom prst="rect">
            <a:avLst/>
          </a:prstGeom>
          <a:noFill/>
          <a:ln/>
        </p:spPr>
        <p:txBody>
          <a:bodyPr wrap="square" lIns="0" tIns="0" rIns="0" bIns="0" rtlCol="0" anchor="t"/>
          <a:lstStyle/>
          <a:p>
            <a:pPr marL="342900" indent="-342900" algn="l">
              <a:lnSpc>
                <a:spcPts val="1800"/>
              </a:lnSpc>
              <a:buSzPct val="100000"/>
              <a:buChar char="•"/>
            </a:pPr>
            <a:r>
              <a:rPr lang="en-US" sz="1250" b="1" dirty="0">
                <a:solidFill>
                  <a:srgbClr val="8F8F8F"/>
                </a:solidFill>
                <a:latin typeface="Funnel Sans" pitchFamily="34" charset="0"/>
                <a:ea typeface="Funnel Sans" pitchFamily="34" charset="-122"/>
                <a:cs typeface="Funnel Sans" pitchFamily="34" charset="-120"/>
              </a:rPr>
              <a:t>VTT:</a:t>
            </a:r>
            <a:r>
              <a:rPr lang="en-US" sz="1250" dirty="0">
                <a:solidFill>
                  <a:srgbClr val="8F8F8F"/>
                </a:solidFill>
                <a:latin typeface="Funnel Sans" pitchFamily="34" charset="0"/>
                <a:ea typeface="Funnel Sans" pitchFamily="34" charset="-122"/>
                <a:cs typeface="Funnel Sans" pitchFamily="34" charset="-120"/>
              </a:rPr>
              <a:t> Contributes the highest manufacturing cost.</a:t>
            </a:r>
            <a:endParaRPr lang="en-US" sz="1250" dirty="0"/>
          </a:p>
          <a:p>
            <a:pPr marL="342900" indent="-342900" algn="l">
              <a:lnSpc>
                <a:spcPts val="1800"/>
              </a:lnSpc>
              <a:buSzPct val="100000"/>
              <a:buChar char="•"/>
            </a:pPr>
            <a:r>
              <a:rPr lang="en-US" sz="1250" b="1" dirty="0">
                <a:solidFill>
                  <a:srgbClr val="8F8F8F"/>
                </a:solidFill>
                <a:latin typeface="Funnel Sans" pitchFamily="34" charset="0"/>
                <a:ea typeface="Funnel Sans" pitchFamily="34" charset="-122"/>
                <a:cs typeface="Funnel Sans" pitchFamily="34" charset="-120"/>
              </a:rPr>
              <a:t>Amarilla &amp; Velo:</a:t>
            </a:r>
            <a:r>
              <a:rPr lang="en-US" sz="1250" dirty="0">
                <a:solidFill>
                  <a:srgbClr val="8F8F8F"/>
                </a:solidFill>
                <a:latin typeface="Funnel Sans" pitchFamily="34" charset="0"/>
                <a:ea typeface="Funnel Sans" pitchFamily="34" charset="-122"/>
                <a:cs typeface="Funnel Sans" pitchFamily="34" charset="-120"/>
              </a:rPr>
              <a:t> Follow with significant manufacturing costs.</a:t>
            </a:r>
            <a:endParaRPr lang="en-US" sz="1250" dirty="0"/>
          </a:p>
          <a:p>
            <a:pPr marL="342900" indent="-342900" algn="l">
              <a:lnSpc>
                <a:spcPts val="1800"/>
              </a:lnSpc>
              <a:buSzPct val="100000"/>
              <a:buChar char="•"/>
            </a:pPr>
            <a:r>
              <a:rPr lang="en-US" sz="1250" b="1" dirty="0">
                <a:solidFill>
                  <a:srgbClr val="8F8F8F"/>
                </a:solidFill>
                <a:latin typeface="Funnel Sans" pitchFamily="34" charset="0"/>
                <a:ea typeface="Funnel Sans" pitchFamily="34" charset="-122"/>
                <a:cs typeface="Funnel Sans" pitchFamily="34" charset="-120"/>
              </a:rPr>
              <a:t>Montana &amp; Carretera:</a:t>
            </a:r>
            <a:r>
              <a:rPr lang="en-US" sz="1250" dirty="0">
                <a:solidFill>
                  <a:srgbClr val="8F8F8F"/>
                </a:solidFill>
                <a:latin typeface="Funnel Sans" pitchFamily="34" charset="0"/>
                <a:ea typeface="Funnel Sans" pitchFamily="34" charset="-122"/>
                <a:cs typeface="Funnel Sans" pitchFamily="34" charset="-120"/>
              </a:rPr>
              <a:t> Represent a lower share of manufacturing expenditure.</a:t>
            </a:r>
            <a:endParaRPr lang="en-US" sz="1250" dirty="0"/>
          </a:p>
        </p:txBody>
      </p:sp>
      <p:sp>
        <p:nvSpPr>
          <p:cNvPr id="32" name="Text 24"/>
          <p:cNvSpPr/>
          <p:nvPr/>
        </p:nvSpPr>
        <p:spPr>
          <a:xfrm>
            <a:off x="7516416" y="1762720"/>
            <a:ext cx="2381607" cy="297656"/>
          </a:xfrm>
          <a:prstGeom prst="rect">
            <a:avLst/>
          </a:prstGeom>
          <a:noFill/>
          <a:ln/>
        </p:spPr>
        <p:txBody>
          <a:bodyPr wrap="none" lIns="0" tIns="0" rIns="0" bIns="0" rtlCol="0" anchor="t"/>
          <a:lstStyle/>
          <a:p>
            <a:pPr marL="0" indent="0" algn="l">
              <a:lnSpc>
                <a:spcPts val="2300"/>
              </a:lnSpc>
              <a:buNone/>
            </a:pPr>
            <a:r>
              <a:rPr lang="en-US" sz="1850" dirty="0">
                <a:solidFill>
                  <a:srgbClr val="DDDDDD"/>
                </a:solidFill>
                <a:latin typeface="Mona Sans Semi Bold" pitchFamily="34" charset="0"/>
                <a:ea typeface="Mona Sans Semi Bold" pitchFamily="34" charset="-122"/>
                <a:cs typeface="Mona Sans Semi Bold" pitchFamily="34" charset="-120"/>
              </a:rPr>
              <a:t>Profit Contribution:</a:t>
            </a:r>
            <a:endParaRPr lang="en-US" sz="1850" dirty="0"/>
          </a:p>
        </p:txBody>
      </p:sp>
      <p:pic>
        <p:nvPicPr>
          <p:cNvPr id="33" name="Image 6" descr="preencoded.png"/>
          <p:cNvPicPr>
            <a:picLocks noChangeAspect="1"/>
          </p:cNvPicPr>
          <p:nvPr/>
        </p:nvPicPr>
        <p:blipFill>
          <a:blip r:embed="rId9"/>
          <a:stretch>
            <a:fillRect/>
          </a:stretch>
        </p:blipFill>
        <p:spPr>
          <a:xfrm>
            <a:off x="7516416" y="2269826"/>
            <a:ext cx="5059680" cy="2769509"/>
          </a:xfrm>
          <a:prstGeom prst="rect">
            <a:avLst/>
          </a:prstGeom>
        </p:spPr>
      </p:pic>
      <p:sp>
        <p:nvSpPr>
          <p:cNvPr id="34" name="Shape 25"/>
          <p:cNvSpPr/>
          <p:nvPr/>
        </p:nvSpPr>
        <p:spPr>
          <a:xfrm>
            <a:off x="11104794" y="3120631"/>
            <a:ext cx="667724" cy="159779"/>
          </a:xfrm>
          <a:prstGeom prst="roundRect">
            <a:avLst>
              <a:gd name="adj" fmla="val 80121"/>
            </a:avLst>
          </a:prstGeom>
          <a:solidFill>
            <a:srgbClr val="FFFFFF">
              <a:alpha val="20000"/>
            </a:srgbClr>
          </a:solidFill>
          <a:ln w="7620">
            <a:solidFill>
              <a:srgbClr val="000000"/>
            </a:solidFill>
            <a:prstDash val="solid"/>
          </a:ln>
        </p:spPr>
      </p:sp>
      <p:pic>
        <p:nvPicPr>
          <p:cNvPr id="35" name="Image 7" descr="preencoded.png"/>
          <p:cNvPicPr>
            <a:picLocks noChangeAspect="1"/>
          </p:cNvPicPr>
          <p:nvPr/>
        </p:nvPicPr>
        <p:blipFill>
          <a:blip r:embed="rId10"/>
          <a:stretch>
            <a:fillRect/>
          </a:stretch>
        </p:blipFill>
        <p:spPr>
          <a:xfrm>
            <a:off x="11151397" y="3160575"/>
            <a:ext cx="79890" cy="79890"/>
          </a:xfrm>
          <a:prstGeom prst="rect">
            <a:avLst/>
          </a:prstGeom>
        </p:spPr>
      </p:pic>
      <p:sp>
        <p:nvSpPr>
          <p:cNvPr id="36" name="Text 26"/>
          <p:cNvSpPr/>
          <p:nvPr/>
        </p:nvSpPr>
        <p:spPr>
          <a:xfrm>
            <a:off x="11247929" y="3140603"/>
            <a:ext cx="468000"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Paseo·40%</a:t>
            </a:r>
            <a:endParaRPr lang="en-US" sz="700" dirty="0"/>
          </a:p>
        </p:txBody>
      </p:sp>
      <p:sp>
        <p:nvSpPr>
          <p:cNvPr id="37" name="Text 27"/>
          <p:cNvSpPr/>
          <p:nvPr/>
        </p:nvSpPr>
        <p:spPr>
          <a:xfrm>
            <a:off x="11472827" y="3140603"/>
            <a:ext cx="243102"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·40%</a:t>
            </a:r>
            <a:endParaRPr lang="en-US" sz="700" dirty="0"/>
          </a:p>
        </p:txBody>
      </p:sp>
      <p:sp>
        <p:nvSpPr>
          <p:cNvPr id="38" name="Text 28"/>
          <p:cNvSpPr/>
          <p:nvPr/>
        </p:nvSpPr>
        <p:spPr>
          <a:xfrm>
            <a:off x="11504762" y="3140603"/>
            <a:ext cx="21429"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39" name="Shape 29"/>
          <p:cNvSpPr/>
          <p:nvPr/>
        </p:nvSpPr>
        <p:spPr>
          <a:xfrm>
            <a:off x="11104794" y="3333670"/>
            <a:ext cx="581281" cy="159779"/>
          </a:xfrm>
          <a:prstGeom prst="roundRect">
            <a:avLst>
              <a:gd name="adj" fmla="val 80121"/>
            </a:avLst>
          </a:prstGeom>
          <a:solidFill>
            <a:srgbClr val="FFFFFF">
              <a:alpha val="20000"/>
            </a:srgbClr>
          </a:solidFill>
          <a:ln w="7620">
            <a:solidFill>
              <a:srgbClr val="000000"/>
            </a:solidFill>
            <a:prstDash val="solid"/>
          </a:ln>
        </p:spPr>
      </p:sp>
      <p:pic>
        <p:nvPicPr>
          <p:cNvPr id="40" name="Image 8" descr="preencoded.png"/>
          <p:cNvPicPr>
            <a:picLocks noChangeAspect="1"/>
          </p:cNvPicPr>
          <p:nvPr/>
        </p:nvPicPr>
        <p:blipFill>
          <a:blip r:embed="rId11"/>
          <a:stretch>
            <a:fillRect/>
          </a:stretch>
        </p:blipFill>
        <p:spPr>
          <a:xfrm>
            <a:off x="11151397" y="3373615"/>
            <a:ext cx="79890" cy="79890"/>
          </a:xfrm>
          <a:prstGeom prst="rect">
            <a:avLst/>
          </a:prstGeom>
        </p:spPr>
      </p:pic>
      <p:sp>
        <p:nvSpPr>
          <p:cNvPr id="41" name="Text 30"/>
          <p:cNvSpPr/>
          <p:nvPr/>
        </p:nvSpPr>
        <p:spPr>
          <a:xfrm>
            <a:off x="11247929" y="3353642"/>
            <a:ext cx="381556"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VTT·25%</a:t>
            </a:r>
            <a:endParaRPr lang="en-US" sz="700" dirty="0"/>
          </a:p>
        </p:txBody>
      </p:sp>
      <p:sp>
        <p:nvSpPr>
          <p:cNvPr id="42" name="Text 31"/>
          <p:cNvSpPr/>
          <p:nvPr/>
        </p:nvSpPr>
        <p:spPr>
          <a:xfrm>
            <a:off x="11386384" y="3353642"/>
            <a:ext cx="243101"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·25%</a:t>
            </a:r>
            <a:endParaRPr lang="en-US" sz="700" dirty="0"/>
          </a:p>
        </p:txBody>
      </p:sp>
      <p:sp>
        <p:nvSpPr>
          <p:cNvPr id="43" name="Text 32"/>
          <p:cNvSpPr/>
          <p:nvPr/>
        </p:nvSpPr>
        <p:spPr>
          <a:xfrm>
            <a:off x="11418319" y="3353642"/>
            <a:ext cx="21429"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44" name="Shape 33"/>
          <p:cNvSpPr/>
          <p:nvPr/>
        </p:nvSpPr>
        <p:spPr>
          <a:xfrm>
            <a:off x="11104794" y="3546709"/>
            <a:ext cx="753127" cy="159779"/>
          </a:xfrm>
          <a:prstGeom prst="roundRect">
            <a:avLst>
              <a:gd name="adj" fmla="val 80121"/>
            </a:avLst>
          </a:prstGeom>
          <a:solidFill>
            <a:srgbClr val="FFFFFF">
              <a:alpha val="20000"/>
            </a:srgbClr>
          </a:solidFill>
          <a:ln w="7620">
            <a:solidFill>
              <a:srgbClr val="000000"/>
            </a:solidFill>
            <a:prstDash val="solid"/>
          </a:ln>
        </p:spPr>
      </p:sp>
      <p:pic>
        <p:nvPicPr>
          <p:cNvPr id="45" name="Image 9" descr="preencoded.png"/>
          <p:cNvPicPr>
            <a:picLocks noChangeAspect="1"/>
          </p:cNvPicPr>
          <p:nvPr/>
        </p:nvPicPr>
        <p:blipFill>
          <a:blip r:embed="rId12"/>
          <a:stretch>
            <a:fillRect/>
          </a:stretch>
        </p:blipFill>
        <p:spPr>
          <a:xfrm>
            <a:off x="11151397" y="3586654"/>
            <a:ext cx="79890" cy="79890"/>
          </a:xfrm>
          <a:prstGeom prst="rect">
            <a:avLst/>
          </a:prstGeom>
        </p:spPr>
      </p:pic>
      <p:sp>
        <p:nvSpPr>
          <p:cNvPr id="46" name="Text 34"/>
          <p:cNvSpPr/>
          <p:nvPr/>
        </p:nvSpPr>
        <p:spPr>
          <a:xfrm>
            <a:off x="11247929" y="3566681"/>
            <a:ext cx="553403"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Amarilla·20%</a:t>
            </a:r>
            <a:endParaRPr lang="en-US" sz="700" dirty="0"/>
          </a:p>
        </p:txBody>
      </p:sp>
      <p:sp>
        <p:nvSpPr>
          <p:cNvPr id="47" name="Text 35"/>
          <p:cNvSpPr/>
          <p:nvPr/>
        </p:nvSpPr>
        <p:spPr>
          <a:xfrm>
            <a:off x="11558230" y="3566681"/>
            <a:ext cx="243101"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·20%</a:t>
            </a:r>
            <a:endParaRPr lang="en-US" sz="700" dirty="0"/>
          </a:p>
        </p:txBody>
      </p:sp>
      <p:sp>
        <p:nvSpPr>
          <p:cNvPr id="48" name="Text 36"/>
          <p:cNvSpPr/>
          <p:nvPr/>
        </p:nvSpPr>
        <p:spPr>
          <a:xfrm>
            <a:off x="11590165" y="3566681"/>
            <a:ext cx="21429"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49" name="Shape 37"/>
          <p:cNvSpPr/>
          <p:nvPr/>
        </p:nvSpPr>
        <p:spPr>
          <a:xfrm>
            <a:off x="11104794" y="3759748"/>
            <a:ext cx="780901" cy="159779"/>
          </a:xfrm>
          <a:prstGeom prst="roundRect">
            <a:avLst>
              <a:gd name="adj" fmla="val 80121"/>
            </a:avLst>
          </a:prstGeom>
          <a:solidFill>
            <a:srgbClr val="FFFFFF">
              <a:alpha val="20000"/>
            </a:srgbClr>
          </a:solidFill>
          <a:ln w="7620">
            <a:solidFill>
              <a:srgbClr val="000000"/>
            </a:solidFill>
            <a:prstDash val="solid"/>
          </a:ln>
        </p:spPr>
      </p:sp>
      <p:pic>
        <p:nvPicPr>
          <p:cNvPr id="50" name="Image 10" descr="preencoded.png"/>
          <p:cNvPicPr>
            <a:picLocks noChangeAspect="1"/>
          </p:cNvPicPr>
          <p:nvPr/>
        </p:nvPicPr>
        <p:blipFill>
          <a:blip r:embed="rId13"/>
          <a:stretch>
            <a:fillRect/>
          </a:stretch>
        </p:blipFill>
        <p:spPr>
          <a:xfrm>
            <a:off x="11151397" y="3799693"/>
            <a:ext cx="79890" cy="79890"/>
          </a:xfrm>
          <a:prstGeom prst="rect">
            <a:avLst/>
          </a:prstGeom>
        </p:spPr>
      </p:pic>
      <p:sp>
        <p:nvSpPr>
          <p:cNvPr id="51" name="Text 38"/>
          <p:cNvSpPr/>
          <p:nvPr/>
        </p:nvSpPr>
        <p:spPr>
          <a:xfrm>
            <a:off x="11247929" y="3779720"/>
            <a:ext cx="581178"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Montana·10%</a:t>
            </a:r>
            <a:endParaRPr lang="en-US" sz="700" dirty="0"/>
          </a:p>
        </p:txBody>
      </p:sp>
      <p:sp>
        <p:nvSpPr>
          <p:cNvPr id="52" name="Text 39"/>
          <p:cNvSpPr/>
          <p:nvPr/>
        </p:nvSpPr>
        <p:spPr>
          <a:xfrm>
            <a:off x="11586004" y="3779720"/>
            <a:ext cx="243102"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·10%</a:t>
            </a:r>
            <a:endParaRPr lang="en-US" sz="700" dirty="0"/>
          </a:p>
        </p:txBody>
      </p:sp>
      <p:sp>
        <p:nvSpPr>
          <p:cNvPr id="53" name="Text 40"/>
          <p:cNvSpPr/>
          <p:nvPr/>
        </p:nvSpPr>
        <p:spPr>
          <a:xfrm>
            <a:off x="11617940" y="3779720"/>
            <a:ext cx="21428" cy="119835"/>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54" name="Shape 41"/>
          <p:cNvSpPr/>
          <p:nvPr/>
        </p:nvSpPr>
        <p:spPr>
          <a:xfrm>
            <a:off x="11104794" y="3972787"/>
            <a:ext cx="752086" cy="159780"/>
          </a:xfrm>
          <a:prstGeom prst="roundRect">
            <a:avLst>
              <a:gd name="adj" fmla="val 80120"/>
            </a:avLst>
          </a:prstGeom>
          <a:solidFill>
            <a:srgbClr val="FFFFFF">
              <a:alpha val="20000"/>
            </a:srgbClr>
          </a:solidFill>
          <a:ln w="7620">
            <a:solidFill>
              <a:srgbClr val="000000"/>
            </a:solidFill>
            <a:prstDash val="solid"/>
          </a:ln>
        </p:spPr>
      </p:sp>
      <p:pic>
        <p:nvPicPr>
          <p:cNvPr id="55" name="Image 11" descr="preencoded.png"/>
          <p:cNvPicPr>
            <a:picLocks noChangeAspect="1"/>
          </p:cNvPicPr>
          <p:nvPr/>
        </p:nvPicPr>
        <p:blipFill>
          <a:blip r:embed="rId14"/>
          <a:stretch>
            <a:fillRect/>
          </a:stretch>
        </p:blipFill>
        <p:spPr>
          <a:xfrm>
            <a:off x="11151397" y="4012732"/>
            <a:ext cx="79890" cy="79890"/>
          </a:xfrm>
          <a:prstGeom prst="rect">
            <a:avLst/>
          </a:prstGeom>
        </p:spPr>
      </p:pic>
      <p:sp>
        <p:nvSpPr>
          <p:cNvPr id="56" name="Text 42"/>
          <p:cNvSpPr/>
          <p:nvPr/>
        </p:nvSpPr>
        <p:spPr>
          <a:xfrm>
            <a:off x="11247929" y="3992760"/>
            <a:ext cx="552363" cy="119834"/>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Carretera·5%</a:t>
            </a:r>
            <a:endParaRPr lang="en-US" sz="700" dirty="0"/>
          </a:p>
        </p:txBody>
      </p:sp>
      <p:sp>
        <p:nvSpPr>
          <p:cNvPr id="57" name="Text 43"/>
          <p:cNvSpPr/>
          <p:nvPr/>
        </p:nvSpPr>
        <p:spPr>
          <a:xfrm>
            <a:off x="11602856" y="3992760"/>
            <a:ext cx="197435" cy="119834"/>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·5%</a:t>
            </a:r>
            <a:endParaRPr lang="en-US" sz="700" dirty="0"/>
          </a:p>
        </p:txBody>
      </p:sp>
      <p:sp>
        <p:nvSpPr>
          <p:cNvPr id="58" name="Text 44"/>
          <p:cNvSpPr/>
          <p:nvPr/>
        </p:nvSpPr>
        <p:spPr>
          <a:xfrm>
            <a:off x="11634791" y="3992760"/>
            <a:ext cx="21429" cy="119834"/>
          </a:xfrm>
          <a:prstGeom prst="rect">
            <a:avLst/>
          </a:prstGeom>
          <a:noFill/>
          <a:ln/>
        </p:spPr>
        <p:txBody>
          <a:bodyPr wrap="none" lIns="0" tIns="0" rIns="0" bIns="0" rtlCol="0" anchor="t"/>
          <a:lstStyle/>
          <a:p>
            <a:pPr marL="0" indent="0" algn="l">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59" name="Text 45"/>
          <p:cNvSpPr/>
          <p:nvPr/>
        </p:nvSpPr>
        <p:spPr>
          <a:xfrm>
            <a:off x="7516416" y="5889665"/>
            <a:ext cx="6327815" cy="774621"/>
          </a:xfrm>
          <a:prstGeom prst="rect">
            <a:avLst/>
          </a:prstGeom>
          <a:noFill/>
          <a:ln/>
        </p:spPr>
        <p:txBody>
          <a:bodyPr wrap="square" lIns="0" tIns="0" rIns="0" bIns="0" rtlCol="0" anchor="t"/>
          <a:lstStyle/>
          <a:p>
            <a:pPr marL="342900" indent="-342900" algn="l">
              <a:lnSpc>
                <a:spcPts val="1800"/>
              </a:lnSpc>
              <a:buSzPct val="100000"/>
              <a:buChar char="•"/>
            </a:pPr>
            <a:r>
              <a:rPr lang="en-US" sz="1250" b="1" dirty="0">
                <a:solidFill>
                  <a:srgbClr val="8F8F8F"/>
                </a:solidFill>
                <a:latin typeface="Funnel Sans" pitchFamily="34" charset="0"/>
                <a:ea typeface="Funnel Sans" pitchFamily="34" charset="-122"/>
                <a:cs typeface="Funnel Sans" pitchFamily="34" charset="-120"/>
              </a:rPr>
              <a:t>Paseo:</a:t>
            </a:r>
            <a:r>
              <a:rPr lang="en-US" sz="1250" dirty="0">
                <a:solidFill>
                  <a:srgbClr val="8F8F8F"/>
                </a:solidFill>
                <a:latin typeface="Funnel Sans" pitchFamily="34" charset="0"/>
                <a:ea typeface="Funnel Sans" pitchFamily="34" charset="-122"/>
                <a:cs typeface="Funnel Sans" pitchFamily="34" charset="-120"/>
              </a:rPr>
              <a:t> Generates the highest profit contribution.</a:t>
            </a:r>
            <a:endParaRPr lang="en-US" sz="1250" dirty="0"/>
          </a:p>
          <a:p>
            <a:pPr marL="342900" indent="-342900" algn="l">
              <a:lnSpc>
                <a:spcPts val="1800"/>
              </a:lnSpc>
              <a:buSzPct val="100000"/>
              <a:buChar char="•"/>
            </a:pPr>
            <a:r>
              <a:rPr lang="en-US" sz="1250" b="1" dirty="0">
                <a:solidFill>
                  <a:srgbClr val="8F8F8F"/>
                </a:solidFill>
                <a:latin typeface="Funnel Sans" pitchFamily="34" charset="0"/>
                <a:ea typeface="Funnel Sans" pitchFamily="34" charset="-122"/>
                <a:cs typeface="Funnel Sans" pitchFamily="34" charset="-120"/>
              </a:rPr>
              <a:t>VTT and Amarilla:</a:t>
            </a:r>
            <a:r>
              <a:rPr lang="en-US" sz="1250" dirty="0">
                <a:solidFill>
                  <a:srgbClr val="8F8F8F"/>
                </a:solidFill>
                <a:latin typeface="Funnel Sans" pitchFamily="34" charset="0"/>
                <a:ea typeface="Funnel Sans" pitchFamily="34" charset="-122"/>
                <a:cs typeface="Funnel Sans" pitchFamily="34" charset="-120"/>
              </a:rPr>
              <a:t> Also demonstrate strong profitability.</a:t>
            </a:r>
            <a:endParaRPr lang="en-US" sz="1250" dirty="0"/>
          </a:p>
          <a:p>
            <a:pPr marL="342900" indent="-342900" algn="l">
              <a:lnSpc>
                <a:spcPts val="1800"/>
              </a:lnSpc>
              <a:buSzPct val="100000"/>
              <a:buChar char="•"/>
            </a:pPr>
            <a:r>
              <a:rPr lang="en-US" sz="1250" b="1" dirty="0">
                <a:solidFill>
                  <a:srgbClr val="8F8F8F"/>
                </a:solidFill>
                <a:latin typeface="Funnel Sans" pitchFamily="34" charset="0"/>
                <a:ea typeface="Funnel Sans" pitchFamily="34" charset="-122"/>
                <a:cs typeface="Funnel Sans" pitchFamily="34" charset="-120"/>
              </a:rPr>
              <a:t>Balanced Distribution:</a:t>
            </a:r>
            <a:r>
              <a:rPr lang="en-US" sz="1250" dirty="0">
                <a:solidFill>
                  <a:srgbClr val="8F8F8F"/>
                </a:solidFill>
                <a:latin typeface="Funnel Sans" pitchFamily="34" charset="0"/>
                <a:ea typeface="Funnel Sans" pitchFamily="34" charset="-122"/>
                <a:cs typeface="Funnel Sans" pitchFamily="34" charset="-120"/>
              </a:rPr>
              <a:t> Overall, profits are distributed across various products.</a:t>
            </a:r>
            <a:endParaRPr lang="en-US" sz="1250" dirty="0"/>
          </a:p>
        </p:txBody>
      </p:sp>
      <p:sp>
        <p:nvSpPr>
          <p:cNvPr id="60" name="Text 46"/>
          <p:cNvSpPr/>
          <p:nvPr/>
        </p:nvSpPr>
        <p:spPr>
          <a:xfrm>
            <a:off x="793790" y="6899196"/>
            <a:ext cx="2381607" cy="297656"/>
          </a:xfrm>
          <a:prstGeom prst="rect">
            <a:avLst/>
          </a:prstGeom>
          <a:noFill/>
          <a:ln/>
        </p:spPr>
        <p:txBody>
          <a:bodyPr wrap="none" lIns="0" tIns="0" rIns="0" bIns="0" rtlCol="0" anchor="t"/>
          <a:lstStyle/>
          <a:p>
            <a:pPr marL="0" indent="0" algn="l">
              <a:lnSpc>
                <a:spcPts val="2300"/>
              </a:lnSpc>
              <a:buNone/>
            </a:pPr>
            <a:r>
              <a:rPr lang="en-US" sz="1850" dirty="0">
                <a:solidFill>
                  <a:srgbClr val="DDDDDD"/>
                </a:solidFill>
                <a:latin typeface="Mona Sans Semi Bold" pitchFamily="34" charset="0"/>
                <a:ea typeface="Mona Sans Semi Bold" pitchFamily="34" charset="-122"/>
                <a:cs typeface="Mona Sans Semi Bold" pitchFamily="34" charset="-120"/>
              </a:rPr>
              <a:t>Insight:</a:t>
            </a:r>
            <a:endParaRPr lang="en-US" sz="1850" dirty="0"/>
          </a:p>
        </p:txBody>
      </p:sp>
      <p:sp>
        <p:nvSpPr>
          <p:cNvPr id="61" name="Text 47"/>
          <p:cNvSpPr/>
          <p:nvPr/>
        </p:nvSpPr>
        <p:spPr>
          <a:xfrm>
            <a:off x="793790" y="7387352"/>
            <a:ext cx="13042821" cy="228600"/>
          </a:xfrm>
          <a:prstGeom prst="rect">
            <a:avLst/>
          </a:prstGeom>
          <a:noFill/>
          <a:ln/>
        </p:spPr>
        <p:txBody>
          <a:bodyPr wrap="none" lIns="0" tIns="0" rIns="0" bIns="0" rtlCol="0" anchor="t"/>
          <a:lstStyle/>
          <a:p>
            <a:pPr marL="0" indent="0" algn="l">
              <a:lnSpc>
                <a:spcPts val="1800"/>
              </a:lnSpc>
              <a:buNone/>
            </a:pPr>
            <a:r>
              <a:rPr lang="en-US" sz="1250" dirty="0">
                <a:solidFill>
                  <a:srgbClr val="8F8F8F"/>
                </a:solidFill>
                <a:latin typeface="Funnel Sans" pitchFamily="34" charset="0"/>
                <a:ea typeface="Funnel Sans" pitchFamily="34" charset="-122"/>
                <a:cs typeface="Funnel Sans" pitchFamily="34" charset="-120"/>
              </a:rPr>
              <a:t>Prioritizing the promotion and efficient production of high-margin, high-demand products like Paseo and VTT will significantly boost overall profitability.</a:t>
            </a:r>
            <a:endParaRPr lang="en-US" sz="1250" dirty="0"/>
          </a:p>
        </p:txBody>
      </p:sp>
      <p:pic>
        <p:nvPicPr>
          <p:cNvPr id="62" name="Picture 61">
            <a:extLst>
              <a:ext uri="{FF2B5EF4-FFF2-40B4-BE49-F238E27FC236}">
                <a16:creationId xmlns:a16="http://schemas.microsoft.com/office/drawing/2014/main" id="{7FCE68E5-D966-4589-9EB1-3B25C2A7E2A8}"/>
              </a:ext>
            </a:extLst>
          </p:cNvPr>
          <p:cNvPicPr>
            <a:picLocks noChangeAspect="1"/>
          </p:cNvPicPr>
          <p:nvPr/>
        </p:nvPicPr>
        <p:blipFill>
          <a:blip r:embed="rId15"/>
          <a:stretch>
            <a:fillRect/>
          </a:stretch>
        </p:blipFill>
        <p:spPr>
          <a:xfrm>
            <a:off x="12496800" y="7588448"/>
            <a:ext cx="2133600" cy="5428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68442"/>
            <a:ext cx="4933950" cy="496133"/>
          </a:xfrm>
          <a:prstGeom prst="rect">
            <a:avLst/>
          </a:prstGeom>
          <a:noFill/>
          <a:ln/>
        </p:spPr>
        <p:txBody>
          <a:bodyPr wrap="none" lIns="0" tIns="0" rIns="0" bIns="0" rtlCol="0" anchor="t"/>
          <a:lstStyle/>
          <a:p>
            <a:pPr marL="0" indent="0" algn="l">
              <a:lnSpc>
                <a:spcPts val="3900"/>
              </a:lnSpc>
              <a:buNone/>
            </a:pPr>
            <a:r>
              <a:rPr lang="en-US" sz="3100" dirty="0">
                <a:solidFill>
                  <a:srgbClr val="DDDDDD"/>
                </a:solidFill>
                <a:latin typeface="Mona Sans Semi Bold" pitchFamily="34" charset="0"/>
                <a:ea typeface="Mona Sans Semi Bold" pitchFamily="34" charset="-122"/>
                <a:cs typeface="Mona Sans Semi Bold" pitchFamily="34" charset="-120"/>
              </a:rPr>
              <a:t>Cost &amp; Sales Relationship</a:t>
            </a:r>
            <a:endParaRPr lang="en-US" sz="3100" dirty="0"/>
          </a:p>
        </p:txBody>
      </p:sp>
      <p:sp>
        <p:nvSpPr>
          <p:cNvPr id="3" name="Text 1"/>
          <p:cNvSpPr/>
          <p:nvPr/>
        </p:nvSpPr>
        <p:spPr>
          <a:xfrm>
            <a:off x="793790" y="176141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8F8F8F"/>
                </a:solidFill>
                <a:latin typeface="Funnel Sans" pitchFamily="34" charset="0"/>
                <a:ea typeface="Funnel Sans" pitchFamily="34" charset="-122"/>
                <a:cs typeface="Funnel Sans" pitchFamily="34" charset="-120"/>
              </a:rPr>
              <a:t>Examining the relationship between Cost of Goods Sold (COGS) and Total Sales is fundamental to evaluating operational efficiency and overall business profitability. This analysis highlights how effectively the company manages its production costs relative to its revenue generation.</a:t>
            </a:r>
            <a:endParaRPr lang="en-US" sz="1550" dirty="0"/>
          </a:p>
        </p:txBody>
      </p:sp>
      <p:sp>
        <p:nvSpPr>
          <p:cNvPr id="4" name="Shape 2"/>
          <p:cNvSpPr/>
          <p:nvPr/>
        </p:nvSpPr>
        <p:spPr>
          <a:xfrm>
            <a:off x="793790" y="2619732"/>
            <a:ext cx="6422231" cy="1189196"/>
          </a:xfrm>
          <a:prstGeom prst="roundRect">
            <a:avLst>
              <a:gd name="adj" fmla="val 7010"/>
            </a:avLst>
          </a:prstGeom>
          <a:solidFill>
            <a:srgbClr val="181616">
              <a:alpha val="95000"/>
            </a:srgbClr>
          </a:solidFill>
          <a:ln w="22860">
            <a:solidFill>
              <a:srgbClr val="595959"/>
            </a:solidFill>
            <a:prstDash val="solid"/>
          </a:ln>
        </p:spPr>
      </p:sp>
      <p:sp>
        <p:nvSpPr>
          <p:cNvPr id="5" name="Text 3"/>
          <p:cNvSpPr/>
          <p:nvPr/>
        </p:nvSpPr>
        <p:spPr>
          <a:xfrm>
            <a:off x="1015008" y="284095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Total COGS</a:t>
            </a:r>
            <a:endParaRPr lang="en-US" sz="1950" dirty="0"/>
          </a:p>
        </p:txBody>
      </p:sp>
      <p:sp>
        <p:nvSpPr>
          <p:cNvPr id="6" name="Text 4"/>
          <p:cNvSpPr/>
          <p:nvPr/>
        </p:nvSpPr>
        <p:spPr>
          <a:xfrm>
            <a:off x="1015008" y="3270171"/>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8F8F8F"/>
                </a:solidFill>
                <a:latin typeface="Funnel Sans" pitchFamily="34" charset="0"/>
                <a:ea typeface="Funnel Sans" pitchFamily="34" charset="-122"/>
                <a:cs typeface="Funnel Sans" pitchFamily="34" charset="-120"/>
              </a:rPr>
              <a:t>$102 Million</a:t>
            </a:r>
            <a:endParaRPr lang="en-US" sz="1550" dirty="0"/>
          </a:p>
        </p:txBody>
      </p:sp>
      <p:sp>
        <p:nvSpPr>
          <p:cNvPr id="7" name="Shape 5"/>
          <p:cNvSpPr/>
          <p:nvPr/>
        </p:nvSpPr>
        <p:spPr>
          <a:xfrm>
            <a:off x="7414379" y="2619732"/>
            <a:ext cx="6422231" cy="1189196"/>
          </a:xfrm>
          <a:prstGeom prst="roundRect">
            <a:avLst>
              <a:gd name="adj" fmla="val 7010"/>
            </a:avLst>
          </a:prstGeom>
          <a:solidFill>
            <a:srgbClr val="181616">
              <a:alpha val="95000"/>
            </a:srgbClr>
          </a:solidFill>
          <a:ln w="22860">
            <a:solidFill>
              <a:srgbClr val="595959"/>
            </a:solidFill>
            <a:prstDash val="solid"/>
          </a:ln>
        </p:spPr>
      </p:sp>
      <p:sp>
        <p:nvSpPr>
          <p:cNvPr id="8" name="Text 6"/>
          <p:cNvSpPr/>
          <p:nvPr/>
        </p:nvSpPr>
        <p:spPr>
          <a:xfrm>
            <a:off x="7635597" y="284095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Total Sales</a:t>
            </a:r>
            <a:endParaRPr lang="en-US" sz="1950" dirty="0"/>
          </a:p>
        </p:txBody>
      </p:sp>
      <p:sp>
        <p:nvSpPr>
          <p:cNvPr id="9" name="Text 7"/>
          <p:cNvSpPr/>
          <p:nvPr/>
        </p:nvSpPr>
        <p:spPr>
          <a:xfrm>
            <a:off x="7635597" y="3270171"/>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8F8F8F"/>
                </a:solidFill>
                <a:latin typeface="Funnel Sans" pitchFamily="34" charset="0"/>
                <a:ea typeface="Funnel Sans" pitchFamily="34" charset="-122"/>
                <a:cs typeface="Funnel Sans" pitchFamily="34" charset="-120"/>
              </a:rPr>
              <a:t>$118.73 Million</a:t>
            </a:r>
            <a:endParaRPr lang="en-US" sz="1550" dirty="0"/>
          </a:p>
        </p:txBody>
      </p:sp>
      <p:sp>
        <p:nvSpPr>
          <p:cNvPr id="10" name="Text 8"/>
          <p:cNvSpPr/>
          <p:nvPr/>
        </p:nvSpPr>
        <p:spPr>
          <a:xfrm>
            <a:off x="793790" y="410658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DDDDDD"/>
                </a:solidFill>
                <a:latin typeface="Mona Sans Semi Bold" pitchFamily="34" charset="0"/>
                <a:ea typeface="Mona Sans Semi Bold" pitchFamily="34" charset="-122"/>
                <a:cs typeface="Mona Sans Semi Bold" pitchFamily="34" charset="-120"/>
              </a:rPr>
              <a:t>Key Takeaways:</a:t>
            </a:r>
            <a:endParaRPr lang="en-US" sz="2300" dirty="0"/>
          </a:p>
        </p:txBody>
      </p:sp>
      <p:sp>
        <p:nvSpPr>
          <p:cNvPr id="11" name="Text 9"/>
          <p:cNvSpPr/>
          <p:nvPr/>
        </p:nvSpPr>
        <p:spPr>
          <a:xfrm>
            <a:off x="793790" y="4776311"/>
            <a:ext cx="13042821" cy="1726525"/>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Good Cost Control:</a:t>
            </a:r>
            <a:r>
              <a:rPr lang="en-US" sz="1550" dirty="0">
                <a:solidFill>
                  <a:srgbClr val="8F8F8F"/>
                </a:solidFill>
                <a:latin typeface="Funnel Sans" pitchFamily="34" charset="0"/>
                <a:ea typeface="Funnel Sans" pitchFamily="34" charset="-122"/>
                <a:cs typeface="Funnel Sans" pitchFamily="34" charset="-120"/>
              </a:rPr>
              <a:t> The substantial difference between Total Sales and COGS indicates effective management of production costs.</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Positive Gross Margin:</a:t>
            </a:r>
            <a:r>
              <a:rPr lang="en-US" sz="1550" dirty="0">
                <a:solidFill>
                  <a:srgbClr val="8F8F8F"/>
                </a:solidFill>
                <a:latin typeface="Funnel Sans" pitchFamily="34" charset="0"/>
                <a:ea typeface="Funnel Sans" pitchFamily="34" charset="-122"/>
                <a:cs typeface="Funnel Sans" pitchFamily="34" charset="-120"/>
              </a:rPr>
              <a:t> A healthy gross margin suggests that the business is earning a good profit on its products before operating expenses are considered.</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Optimization Scope:</a:t>
            </a:r>
            <a:r>
              <a:rPr lang="en-US" sz="1550" dirty="0">
                <a:solidFill>
                  <a:srgbClr val="8F8F8F"/>
                </a:solidFill>
                <a:latin typeface="Funnel Sans" pitchFamily="34" charset="0"/>
                <a:ea typeface="Funnel Sans" pitchFamily="34" charset="-122"/>
                <a:cs typeface="Funnel Sans" pitchFamily="34" charset="-120"/>
              </a:rPr>
              <a:t> While performance is strong, there remains an opportunity to further optimize manufacturing costs through process improvements or supplier negotiations.</a:t>
            </a:r>
            <a:endParaRPr lang="en-US" sz="1550" dirty="0"/>
          </a:p>
        </p:txBody>
      </p:sp>
      <p:sp>
        <p:nvSpPr>
          <p:cNvPr id="12" name="Text 10"/>
          <p:cNvSpPr/>
          <p:nvPr/>
        </p:nvSpPr>
        <p:spPr>
          <a:xfrm>
            <a:off x="793790" y="672607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8F8F8F"/>
                </a:solidFill>
                <a:latin typeface="Funnel Sans" pitchFamily="34" charset="0"/>
                <a:ea typeface="Funnel Sans" pitchFamily="34" charset="-122"/>
                <a:cs typeface="Funnel Sans" pitchFamily="34" charset="-120"/>
              </a:rPr>
              <a:t>Continued focus on improving operational efficiency and refining the supply chain can lead to even greater profit margins and sustained financial health.</a:t>
            </a:r>
            <a:endParaRPr lang="en-US" sz="1550" dirty="0"/>
          </a:p>
        </p:txBody>
      </p:sp>
      <p:pic>
        <p:nvPicPr>
          <p:cNvPr id="13" name="Picture 12">
            <a:extLst>
              <a:ext uri="{FF2B5EF4-FFF2-40B4-BE49-F238E27FC236}">
                <a16:creationId xmlns:a16="http://schemas.microsoft.com/office/drawing/2014/main" id="{CD0163B8-394A-9A16-CC22-42B950591622}"/>
              </a:ext>
            </a:extLst>
          </p:cNvPr>
          <p:cNvPicPr>
            <a:picLocks noChangeAspect="1"/>
          </p:cNvPicPr>
          <p:nvPr/>
        </p:nvPicPr>
        <p:blipFill>
          <a:blip r:embed="rId3"/>
          <a:stretch>
            <a:fillRect/>
          </a:stretch>
        </p:blipFill>
        <p:spPr>
          <a:xfrm>
            <a:off x="12496800" y="7588448"/>
            <a:ext cx="2133600" cy="5428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893564"/>
            <a:ext cx="853559" cy="278130"/>
          </a:xfrm>
          <a:prstGeom prst="roundRect">
            <a:avLst>
              <a:gd name="adj" fmla="val 19182"/>
            </a:avLst>
          </a:prstGeom>
          <a:solidFill>
            <a:srgbClr val="262626"/>
          </a:solidFill>
          <a:ln/>
        </p:spPr>
      </p:sp>
      <p:sp>
        <p:nvSpPr>
          <p:cNvPr id="3" name="Text 1"/>
          <p:cNvSpPr/>
          <p:nvPr/>
        </p:nvSpPr>
        <p:spPr>
          <a:xfrm>
            <a:off x="889040" y="941189"/>
            <a:ext cx="663059" cy="182880"/>
          </a:xfrm>
          <a:prstGeom prst="rect">
            <a:avLst/>
          </a:prstGeom>
          <a:noFill/>
          <a:ln/>
        </p:spPr>
        <p:txBody>
          <a:bodyPr wrap="none" lIns="0" tIns="0" rIns="0" bIns="0" rtlCol="0" anchor="t"/>
          <a:lstStyle/>
          <a:p>
            <a:pPr marL="0" indent="0" algn="l">
              <a:lnSpc>
                <a:spcPts val="1400"/>
              </a:lnSpc>
              <a:buNone/>
            </a:pPr>
            <a:r>
              <a:rPr lang="en-US" sz="1000" dirty="0">
                <a:solidFill>
                  <a:srgbClr val="8F8F8F"/>
                </a:solidFill>
                <a:latin typeface="Funnel Sans" pitchFamily="34" charset="0"/>
                <a:ea typeface="Funnel Sans" pitchFamily="34" charset="-122"/>
                <a:cs typeface="Funnel Sans" pitchFamily="34" charset="-120"/>
              </a:rPr>
              <a:t>CHAPTER 4</a:t>
            </a:r>
            <a:endParaRPr lang="en-US" sz="1000" dirty="0"/>
          </a:p>
        </p:txBody>
      </p:sp>
      <p:sp>
        <p:nvSpPr>
          <p:cNvPr id="4" name="Text 2"/>
          <p:cNvSpPr/>
          <p:nvPr/>
        </p:nvSpPr>
        <p:spPr>
          <a:xfrm>
            <a:off x="793790" y="1222415"/>
            <a:ext cx="5217200" cy="396835"/>
          </a:xfrm>
          <a:prstGeom prst="rect">
            <a:avLst/>
          </a:prstGeom>
          <a:noFill/>
          <a:ln/>
        </p:spPr>
        <p:txBody>
          <a:bodyPr wrap="none" lIns="0" tIns="0" rIns="0" bIns="0" rtlCol="0" anchor="t"/>
          <a:lstStyle/>
          <a:p>
            <a:pPr marL="0" indent="0" algn="l">
              <a:lnSpc>
                <a:spcPts val="3100"/>
              </a:lnSpc>
              <a:buNone/>
            </a:pPr>
            <a:r>
              <a:rPr lang="en-US" sz="2500" dirty="0">
                <a:solidFill>
                  <a:srgbClr val="DDDDDD"/>
                </a:solidFill>
                <a:latin typeface="Mona Sans Semi Bold" pitchFamily="34" charset="0"/>
                <a:ea typeface="Mona Sans Semi Bold" pitchFamily="34" charset="-122"/>
                <a:cs typeface="Mona Sans Semi Bold" pitchFamily="34" charset="-120"/>
              </a:rPr>
              <a:t>Final Business Recommendations</a:t>
            </a:r>
            <a:endParaRPr lang="en-US" sz="2500" dirty="0"/>
          </a:p>
        </p:txBody>
      </p:sp>
      <p:sp>
        <p:nvSpPr>
          <p:cNvPr id="5" name="Text 3"/>
          <p:cNvSpPr/>
          <p:nvPr/>
        </p:nvSpPr>
        <p:spPr>
          <a:xfrm>
            <a:off x="793790" y="1809750"/>
            <a:ext cx="13042821" cy="228600"/>
          </a:xfrm>
          <a:prstGeom prst="rect">
            <a:avLst/>
          </a:prstGeom>
          <a:noFill/>
          <a:ln/>
        </p:spPr>
        <p:txBody>
          <a:bodyPr wrap="none" lIns="0" tIns="0" rIns="0" bIns="0" rtlCol="0" anchor="t"/>
          <a:lstStyle/>
          <a:p>
            <a:pPr marL="0" indent="0" algn="l">
              <a:lnSpc>
                <a:spcPts val="1800"/>
              </a:lnSpc>
              <a:buNone/>
            </a:pPr>
            <a:r>
              <a:rPr lang="en-US" sz="1250" dirty="0">
                <a:solidFill>
                  <a:srgbClr val="8F8F8F"/>
                </a:solidFill>
                <a:latin typeface="Funnel Sans" pitchFamily="34" charset="0"/>
                <a:ea typeface="Funnel Sans" pitchFamily="34" charset="-122"/>
                <a:cs typeface="Funnel Sans" pitchFamily="34" charset="-120"/>
              </a:rPr>
              <a:t>Based on the comprehensive sales analysis, these strategic recommendations aim to capitalize on strengths, address weaknesses, and drive sustained growth and profitability.</a:t>
            </a:r>
            <a:endParaRPr lang="en-US" sz="1250" dirty="0"/>
          </a:p>
        </p:txBody>
      </p:sp>
      <p:pic>
        <p:nvPicPr>
          <p:cNvPr id="6" name="Image 0" descr="preencoded.png"/>
          <p:cNvPicPr>
            <a:picLocks noChangeAspect="1"/>
          </p:cNvPicPr>
          <p:nvPr/>
        </p:nvPicPr>
        <p:blipFill>
          <a:blip r:embed="rId3"/>
          <a:stretch>
            <a:fillRect/>
          </a:stretch>
        </p:blipFill>
        <p:spPr>
          <a:xfrm>
            <a:off x="793790" y="2181225"/>
            <a:ext cx="793790" cy="1148477"/>
          </a:xfrm>
          <a:prstGeom prst="rect">
            <a:avLst/>
          </a:prstGeom>
        </p:spPr>
      </p:pic>
      <p:sp>
        <p:nvSpPr>
          <p:cNvPr id="7" name="Text 4"/>
          <p:cNvSpPr/>
          <p:nvPr/>
        </p:nvSpPr>
        <p:spPr>
          <a:xfrm>
            <a:off x="1714500" y="2339935"/>
            <a:ext cx="4271486" cy="297656"/>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Strengthen High-Performing Markets</a:t>
            </a:r>
            <a:endParaRPr lang="en-US" sz="1850" dirty="0"/>
          </a:p>
        </p:txBody>
      </p:sp>
      <p:sp>
        <p:nvSpPr>
          <p:cNvPr id="8" name="Text 5"/>
          <p:cNvSpPr/>
          <p:nvPr/>
        </p:nvSpPr>
        <p:spPr>
          <a:xfrm>
            <a:off x="1714500" y="2713792"/>
            <a:ext cx="12122110" cy="457200"/>
          </a:xfrm>
          <a:prstGeom prst="rect">
            <a:avLst/>
          </a:prstGeom>
          <a:noFill/>
          <a:ln/>
        </p:spPr>
        <p:txBody>
          <a:bodyPr wrap="square" lIns="0" tIns="0" rIns="0" bIns="0" rtlCol="0" anchor="t"/>
          <a:lstStyle/>
          <a:p>
            <a:pPr marL="0" indent="0" algn="l">
              <a:lnSpc>
                <a:spcPts val="1800"/>
              </a:lnSpc>
              <a:buNone/>
            </a:pPr>
            <a:r>
              <a:rPr lang="en-US" sz="1250" dirty="0">
                <a:solidFill>
                  <a:srgbClr val="8F8F8F"/>
                </a:solidFill>
                <a:latin typeface="Funnel Sans" pitchFamily="34" charset="0"/>
                <a:ea typeface="Funnel Sans" pitchFamily="34" charset="-122"/>
                <a:cs typeface="Funnel Sans" pitchFamily="34" charset="-120"/>
              </a:rPr>
              <a:t>Allocate additional resources and marketing efforts to dominant markets like the United States and Canada to maximize their existing potential and capture further market share.</a:t>
            </a:r>
            <a:endParaRPr lang="en-US" sz="1250" dirty="0"/>
          </a:p>
        </p:txBody>
      </p:sp>
      <p:pic>
        <p:nvPicPr>
          <p:cNvPr id="9" name="Image 1" descr="preencoded.png"/>
          <p:cNvPicPr>
            <a:picLocks noChangeAspect="1"/>
          </p:cNvPicPr>
          <p:nvPr/>
        </p:nvPicPr>
        <p:blipFill>
          <a:blip r:embed="rId4"/>
          <a:stretch>
            <a:fillRect/>
          </a:stretch>
        </p:blipFill>
        <p:spPr>
          <a:xfrm>
            <a:off x="793790" y="3329702"/>
            <a:ext cx="793790" cy="1148477"/>
          </a:xfrm>
          <a:prstGeom prst="rect">
            <a:avLst/>
          </a:prstGeom>
        </p:spPr>
      </p:pic>
      <p:sp>
        <p:nvSpPr>
          <p:cNvPr id="10" name="Text 6"/>
          <p:cNvSpPr/>
          <p:nvPr/>
        </p:nvSpPr>
        <p:spPr>
          <a:xfrm>
            <a:off x="1714500" y="3488412"/>
            <a:ext cx="3816906" cy="297656"/>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Improve Low-Performing Regions</a:t>
            </a:r>
            <a:endParaRPr lang="en-US" sz="1850" dirty="0"/>
          </a:p>
        </p:txBody>
      </p:sp>
      <p:sp>
        <p:nvSpPr>
          <p:cNvPr id="11" name="Text 7"/>
          <p:cNvSpPr/>
          <p:nvPr/>
        </p:nvSpPr>
        <p:spPr>
          <a:xfrm>
            <a:off x="1714500" y="3862268"/>
            <a:ext cx="12122110" cy="457200"/>
          </a:xfrm>
          <a:prstGeom prst="rect">
            <a:avLst/>
          </a:prstGeom>
          <a:noFill/>
          <a:ln/>
        </p:spPr>
        <p:txBody>
          <a:bodyPr wrap="square" lIns="0" tIns="0" rIns="0" bIns="0" rtlCol="0" anchor="t"/>
          <a:lstStyle/>
          <a:p>
            <a:pPr marL="0" indent="0" algn="l">
              <a:lnSpc>
                <a:spcPts val="1800"/>
              </a:lnSpc>
              <a:buNone/>
            </a:pPr>
            <a:r>
              <a:rPr lang="en-US" sz="1250" dirty="0">
                <a:solidFill>
                  <a:srgbClr val="8F8F8F"/>
                </a:solidFill>
                <a:latin typeface="Funnel Sans" pitchFamily="34" charset="0"/>
                <a:ea typeface="Funnel Sans" pitchFamily="34" charset="-122"/>
                <a:cs typeface="Funnel Sans" pitchFamily="34" charset="-120"/>
              </a:rPr>
              <a:t>Implement targeted promotional strategies and localized marketing campaigns in regions such as Mexico and Germany to boost sales and establish a stronger market presence.</a:t>
            </a:r>
            <a:endParaRPr lang="en-US" sz="1250" dirty="0"/>
          </a:p>
        </p:txBody>
      </p:sp>
      <p:pic>
        <p:nvPicPr>
          <p:cNvPr id="12" name="Image 2" descr="preencoded.png"/>
          <p:cNvPicPr>
            <a:picLocks noChangeAspect="1"/>
          </p:cNvPicPr>
          <p:nvPr/>
        </p:nvPicPr>
        <p:blipFill>
          <a:blip r:embed="rId5"/>
          <a:stretch>
            <a:fillRect/>
          </a:stretch>
        </p:blipFill>
        <p:spPr>
          <a:xfrm>
            <a:off x="793790" y="4478179"/>
            <a:ext cx="793790" cy="952619"/>
          </a:xfrm>
          <a:prstGeom prst="rect">
            <a:avLst/>
          </a:prstGeom>
        </p:spPr>
      </p:pic>
      <p:sp>
        <p:nvSpPr>
          <p:cNvPr id="13" name="Text 8"/>
          <p:cNvSpPr/>
          <p:nvPr/>
        </p:nvSpPr>
        <p:spPr>
          <a:xfrm>
            <a:off x="1714500" y="4636889"/>
            <a:ext cx="3458766" cy="297656"/>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Focus on High-Profit Products</a:t>
            </a:r>
            <a:endParaRPr lang="en-US" sz="1850" dirty="0"/>
          </a:p>
        </p:txBody>
      </p:sp>
      <p:sp>
        <p:nvSpPr>
          <p:cNvPr id="14" name="Text 9"/>
          <p:cNvSpPr/>
          <p:nvPr/>
        </p:nvSpPr>
        <p:spPr>
          <a:xfrm>
            <a:off x="1714500" y="5010745"/>
            <a:ext cx="12122110" cy="228600"/>
          </a:xfrm>
          <a:prstGeom prst="rect">
            <a:avLst/>
          </a:prstGeom>
          <a:noFill/>
          <a:ln/>
        </p:spPr>
        <p:txBody>
          <a:bodyPr wrap="none" lIns="0" tIns="0" rIns="0" bIns="0" rtlCol="0" anchor="t"/>
          <a:lstStyle/>
          <a:p>
            <a:pPr marL="0" indent="0" algn="l">
              <a:lnSpc>
                <a:spcPts val="1800"/>
              </a:lnSpc>
              <a:buNone/>
            </a:pPr>
            <a:r>
              <a:rPr lang="en-US" sz="1250" dirty="0">
                <a:solidFill>
                  <a:srgbClr val="8F8F8F"/>
                </a:solidFill>
                <a:latin typeface="Funnel Sans" pitchFamily="34" charset="0"/>
                <a:ea typeface="Funnel Sans" pitchFamily="34" charset="-122"/>
                <a:cs typeface="Funnel Sans" pitchFamily="34" charset="-120"/>
              </a:rPr>
              <a:t>Prioritize the promotion and distribution of products like Paseo and VTT, which demonstrate the highest profit contributions, to optimize revenue streams.</a:t>
            </a:r>
            <a:endParaRPr lang="en-US" sz="1250" dirty="0"/>
          </a:p>
        </p:txBody>
      </p:sp>
      <p:pic>
        <p:nvPicPr>
          <p:cNvPr id="15" name="Image 3" descr="preencoded.png"/>
          <p:cNvPicPr>
            <a:picLocks noChangeAspect="1"/>
          </p:cNvPicPr>
          <p:nvPr/>
        </p:nvPicPr>
        <p:blipFill>
          <a:blip r:embed="rId6"/>
          <a:stretch>
            <a:fillRect/>
          </a:stretch>
        </p:blipFill>
        <p:spPr>
          <a:xfrm>
            <a:off x="793790" y="5430798"/>
            <a:ext cx="793790" cy="952619"/>
          </a:xfrm>
          <a:prstGeom prst="rect">
            <a:avLst/>
          </a:prstGeom>
        </p:spPr>
      </p:pic>
      <p:sp>
        <p:nvSpPr>
          <p:cNvPr id="16" name="Text 10"/>
          <p:cNvSpPr/>
          <p:nvPr/>
        </p:nvSpPr>
        <p:spPr>
          <a:xfrm>
            <a:off x="1714500" y="5589508"/>
            <a:ext cx="3533537" cy="297656"/>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Optimize Manufacturing Costs</a:t>
            </a:r>
            <a:endParaRPr lang="en-US" sz="1850" dirty="0"/>
          </a:p>
        </p:txBody>
      </p:sp>
      <p:sp>
        <p:nvSpPr>
          <p:cNvPr id="17" name="Text 11"/>
          <p:cNvSpPr/>
          <p:nvPr/>
        </p:nvSpPr>
        <p:spPr>
          <a:xfrm>
            <a:off x="1714500" y="5963364"/>
            <a:ext cx="12122110" cy="228600"/>
          </a:xfrm>
          <a:prstGeom prst="rect">
            <a:avLst/>
          </a:prstGeom>
          <a:noFill/>
          <a:ln/>
        </p:spPr>
        <p:txBody>
          <a:bodyPr wrap="none" lIns="0" tIns="0" rIns="0" bIns="0" rtlCol="0" anchor="t"/>
          <a:lstStyle/>
          <a:p>
            <a:pPr marL="0" indent="0" algn="l">
              <a:lnSpc>
                <a:spcPts val="1800"/>
              </a:lnSpc>
              <a:buNone/>
            </a:pPr>
            <a:r>
              <a:rPr lang="en-US" sz="1250" dirty="0">
                <a:solidFill>
                  <a:srgbClr val="8F8F8F"/>
                </a:solidFill>
                <a:latin typeface="Funnel Sans" pitchFamily="34" charset="0"/>
                <a:ea typeface="Funnel Sans" pitchFamily="34" charset="-122"/>
                <a:cs typeface="Funnel Sans" pitchFamily="34" charset="-120"/>
              </a:rPr>
              <a:t>Conduct a detailed review of production processes for high-cost products to identify opportunities for efficiency gains and cost reduction without compromising quality.</a:t>
            </a:r>
            <a:endParaRPr lang="en-US" sz="1250" dirty="0"/>
          </a:p>
        </p:txBody>
      </p:sp>
      <p:pic>
        <p:nvPicPr>
          <p:cNvPr id="18" name="Image 4" descr="preencoded.png"/>
          <p:cNvPicPr>
            <a:picLocks noChangeAspect="1"/>
          </p:cNvPicPr>
          <p:nvPr/>
        </p:nvPicPr>
        <p:blipFill>
          <a:blip r:embed="rId7"/>
          <a:stretch>
            <a:fillRect/>
          </a:stretch>
        </p:blipFill>
        <p:spPr>
          <a:xfrm>
            <a:off x="793790" y="6383417"/>
            <a:ext cx="793790" cy="952619"/>
          </a:xfrm>
          <a:prstGeom prst="rect">
            <a:avLst/>
          </a:prstGeom>
        </p:spPr>
      </p:pic>
      <p:sp>
        <p:nvSpPr>
          <p:cNvPr id="19" name="Text 12"/>
          <p:cNvSpPr/>
          <p:nvPr/>
        </p:nvSpPr>
        <p:spPr>
          <a:xfrm>
            <a:off x="1714500" y="6542127"/>
            <a:ext cx="2545794" cy="297656"/>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Maintain Data Quality</a:t>
            </a:r>
            <a:endParaRPr lang="en-US" sz="1850" dirty="0"/>
          </a:p>
        </p:txBody>
      </p:sp>
      <p:sp>
        <p:nvSpPr>
          <p:cNvPr id="20" name="Text 13"/>
          <p:cNvSpPr/>
          <p:nvPr/>
        </p:nvSpPr>
        <p:spPr>
          <a:xfrm>
            <a:off x="1714500" y="6915983"/>
            <a:ext cx="12122110" cy="228600"/>
          </a:xfrm>
          <a:prstGeom prst="rect">
            <a:avLst/>
          </a:prstGeom>
          <a:noFill/>
          <a:ln/>
        </p:spPr>
        <p:txBody>
          <a:bodyPr wrap="none" lIns="0" tIns="0" rIns="0" bIns="0" rtlCol="0" anchor="t"/>
          <a:lstStyle/>
          <a:p>
            <a:pPr marL="0" indent="0" algn="l">
              <a:lnSpc>
                <a:spcPts val="1800"/>
              </a:lnSpc>
              <a:buNone/>
            </a:pPr>
            <a:r>
              <a:rPr lang="en-US" sz="1250" dirty="0">
                <a:solidFill>
                  <a:srgbClr val="8F8F8F"/>
                </a:solidFill>
                <a:latin typeface="Funnel Sans" pitchFamily="34" charset="0"/>
                <a:ea typeface="Funnel Sans" pitchFamily="34" charset="-122"/>
                <a:cs typeface="Funnel Sans" pitchFamily="34" charset="-120"/>
              </a:rPr>
              <a:t>Continue enforcing structured data cleaning and validation processes for all incoming datasets to ensure ongoing accuracy and reliability of business insights.</a:t>
            </a:r>
            <a:endParaRPr lang="en-US" sz="1250" dirty="0"/>
          </a:p>
        </p:txBody>
      </p:sp>
      <p:pic>
        <p:nvPicPr>
          <p:cNvPr id="21" name="Picture 20">
            <a:extLst>
              <a:ext uri="{FF2B5EF4-FFF2-40B4-BE49-F238E27FC236}">
                <a16:creationId xmlns:a16="http://schemas.microsoft.com/office/drawing/2014/main" id="{179DFB76-456C-A303-F3BF-8B987556C0B0}"/>
              </a:ext>
            </a:extLst>
          </p:cNvPr>
          <p:cNvPicPr>
            <a:picLocks noChangeAspect="1"/>
          </p:cNvPicPr>
          <p:nvPr/>
        </p:nvPicPr>
        <p:blipFill>
          <a:blip r:embed="rId8"/>
          <a:stretch>
            <a:fillRect/>
          </a:stretch>
        </p:blipFill>
        <p:spPr>
          <a:xfrm>
            <a:off x="12496800" y="7588448"/>
            <a:ext cx="2133600" cy="5428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Shape 0"/>
          <p:cNvSpPr/>
          <p:nvPr/>
        </p:nvSpPr>
        <p:spPr>
          <a:xfrm>
            <a:off x="793790" y="609243"/>
            <a:ext cx="1067157" cy="373142"/>
          </a:xfrm>
          <a:prstGeom prst="roundRect">
            <a:avLst>
              <a:gd name="adj" fmla="val 17872"/>
            </a:avLst>
          </a:prstGeom>
          <a:solidFill>
            <a:srgbClr val="262626"/>
          </a:solidFill>
          <a:ln/>
        </p:spPr>
      </p:sp>
      <p:sp>
        <p:nvSpPr>
          <p:cNvPr id="4" name="Text 1"/>
          <p:cNvSpPr/>
          <p:nvPr/>
        </p:nvSpPr>
        <p:spPr>
          <a:xfrm>
            <a:off x="912852" y="668774"/>
            <a:ext cx="829032" cy="254079"/>
          </a:xfrm>
          <a:prstGeom prst="rect">
            <a:avLst/>
          </a:prstGeom>
          <a:noFill/>
          <a:ln/>
        </p:spPr>
        <p:txBody>
          <a:bodyPr wrap="none" lIns="0" tIns="0" rIns="0" bIns="0" rtlCol="0" anchor="t"/>
          <a:lstStyle/>
          <a:p>
            <a:pPr marL="0" indent="0" algn="l">
              <a:lnSpc>
                <a:spcPts val="2000"/>
              </a:lnSpc>
              <a:buNone/>
            </a:pPr>
            <a:r>
              <a:rPr lang="en-US" sz="1250" dirty="0">
                <a:solidFill>
                  <a:srgbClr val="8F8F8F"/>
                </a:solidFill>
                <a:latin typeface="Funnel Sans" pitchFamily="34" charset="0"/>
                <a:ea typeface="Funnel Sans" pitchFamily="34" charset="-122"/>
                <a:cs typeface="Funnel Sans" pitchFamily="34" charset="-120"/>
              </a:rPr>
              <a:t>CHAPTER 1</a:t>
            </a:r>
            <a:endParaRPr lang="en-US" sz="1250" dirty="0"/>
          </a:p>
        </p:txBody>
      </p:sp>
      <p:sp>
        <p:nvSpPr>
          <p:cNvPr id="5" name="Text 2"/>
          <p:cNvSpPr/>
          <p:nvPr/>
        </p:nvSpPr>
        <p:spPr>
          <a:xfrm>
            <a:off x="793790" y="1061680"/>
            <a:ext cx="4489490" cy="496133"/>
          </a:xfrm>
          <a:prstGeom prst="rect">
            <a:avLst/>
          </a:prstGeom>
          <a:noFill/>
          <a:ln/>
        </p:spPr>
        <p:txBody>
          <a:bodyPr wrap="none" lIns="0" tIns="0" rIns="0" bIns="0" rtlCol="0" anchor="t"/>
          <a:lstStyle/>
          <a:p>
            <a:pPr marL="0" indent="0" algn="l">
              <a:lnSpc>
                <a:spcPts val="3900"/>
              </a:lnSpc>
              <a:buNone/>
            </a:pPr>
            <a:r>
              <a:rPr lang="en-US" sz="3100" dirty="0">
                <a:solidFill>
                  <a:srgbClr val="DDDDDD"/>
                </a:solidFill>
                <a:latin typeface="Mona Sans Semi Bold" pitchFamily="34" charset="0"/>
                <a:ea typeface="Mona Sans Semi Bold" pitchFamily="34" charset="-122"/>
                <a:cs typeface="Mona Sans Semi Bold" pitchFamily="34" charset="-120"/>
              </a:rPr>
              <a:t>Dataset Understanding</a:t>
            </a:r>
            <a:endParaRPr lang="en-US" sz="3100" dirty="0"/>
          </a:p>
        </p:txBody>
      </p:sp>
      <p:sp>
        <p:nvSpPr>
          <p:cNvPr id="6" name="Text 3"/>
          <p:cNvSpPr/>
          <p:nvPr/>
        </p:nvSpPr>
        <p:spPr>
          <a:xfrm>
            <a:off x="793790" y="1855470"/>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8F8F8F"/>
                </a:solidFill>
                <a:latin typeface="Funnel Sans" pitchFamily="34" charset="0"/>
                <a:ea typeface="Funnel Sans" pitchFamily="34" charset="-122"/>
                <a:cs typeface="Funnel Sans" pitchFamily="34" charset="-120"/>
              </a:rPr>
              <a:t>Our analysis begins with a comprehensive sales transaction dataset. This dataset provides the foundational data for evaluating financial performance across various dimensions.</a:t>
            </a:r>
            <a:endParaRPr lang="en-US" sz="1550" dirty="0"/>
          </a:p>
        </p:txBody>
      </p:sp>
      <p:sp>
        <p:nvSpPr>
          <p:cNvPr id="7" name="Text 4"/>
          <p:cNvSpPr/>
          <p:nvPr/>
        </p:nvSpPr>
        <p:spPr>
          <a:xfrm>
            <a:off x="793790" y="3031331"/>
            <a:ext cx="7556421" cy="3413165"/>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Date:</a:t>
            </a:r>
            <a:r>
              <a:rPr lang="en-US" sz="1550" dirty="0">
                <a:solidFill>
                  <a:srgbClr val="8F8F8F"/>
                </a:solidFill>
                <a:latin typeface="Funnel Sans" pitchFamily="34" charset="0"/>
                <a:ea typeface="Funnel Sans" pitchFamily="34" charset="-122"/>
                <a:cs typeface="Funnel Sans" pitchFamily="34" charset="-120"/>
              </a:rPr>
              <a:t> Transaction date</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Country:</a:t>
            </a:r>
            <a:r>
              <a:rPr lang="en-US" sz="1550" dirty="0">
                <a:solidFill>
                  <a:srgbClr val="8F8F8F"/>
                </a:solidFill>
                <a:latin typeface="Funnel Sans" pitchFamily="34" charset="0"/>
                <a:ea typeface="Funnel Sans" pitchFamily="34" charset="-122"/>
                <a:cs typeface="Funnel Sans" pitchFamily="34" charset="-120"/>
              </a:rPr>
              <a:t> Sales region (e.g., USA, Canada, France)</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Product:</a:t>
            </a:r>
            <a:r>
              <a:rPr lang="en-US" sz="1550" dirty="0">
                <a:solidFill>
                  <a:srgbClr val="8F8F8F"/>
                </a:solidFill>
                <a:latin typeface="Funnel Sans" pitchFamily="34" charset="0"/>
                <a:ea typeface="Funnel Sans" pitchFamily="34" charset="-122"/>
                <a:cs typeface="Funnel Sans" pitchFamily="34" charset="-120"/>
              </a:rPr>
              <a:t> Item sold (e.g., Paseo, VTT, Amarilla)</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Sales:</a:t>
            </a:r>
            <a:r>
              <a:rPr lang="en-US" sz="1550" dirty="0">
                <a:solidFill>
                  <a:srgbClr val="8F8F8F"/>
                </a:solidFill>
                <a:latin typeface="Funnel Sans" pitchFamily="34" charset="0"/>
                <a:ea typeface="Funnel Sans" pitchFamily="34" charset="-122"/>
                <a:cs typeface="Funnel Sans" pitchFamily="34" charset="-120"/>
              </a:rPr>
              <a:t> Revenue generated from sale</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Gross Sales:</a:t>
            </a:r>
            <a:r>
              <a:rPr lang="en-US" sz="1550" dirty="0">
                <a:solidFill>
                  <a:srgbClr val="8F8F8F"/>
                </a:solidFill>
                <a:latin typeface="Funnel Sans" pitchFamily="34" charset="0"/>
                <a:ea typeface="Funnel Sans" pitchFamily="34" charset="-122"/>
                <a:cs typeface="Funnel Sans" pitchFamily="34" charset="-120"/>
              </a:rPr>
              <a:t> Total sales before discounts</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Profit:</a:t>
            </a:r>
            <a:r>
              <a:rPr lang="en-US" sz="1550" dirty="0">
                <a:solidFill>
                  <a:srgbClr val="8F8F8F"/>
                </a:solidFill>
                <a:latin typeface="Funnel Sans" pitchFamily="34" charset="0"/>
                <a:ea typeface="Funnel Sans" pitchFamily="34" charset="-122"/>
                <a:cs typeface="Funnel Sans" pitchFamily="34" charset="-120"/>
              </a:rPr>
              <a:t> Net profit from the transaction</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COGS (Cost of Goods Sold):</a:t>
            </a:r>
            <a:r>
              <a:rPr lang="en-US" sz="1550" dirty="0">
                <a:solidFill>
                  <a:srgbClr val="8F8F8F"/>
                </a:solidFill>
                <a:latin typeface="Funnel Sans" pitchFamily="34" charset="0"/>
                <a:ea typeface="Funnel Sans" pitchFamily="34" charset="-122"/>
                <a:cs typeface="Funnel Sans" pitchFamily="34" charset="-120"/>
              </a:rPr>
              <a:t> Direct costs attributable to product</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Discount Band:</a:t>
            </a:r>
            <a:r>
              <a:rPr lang="en-US" sz="1550" dirty="0">
                <a:solidFill>
                  <a:srgbClr val="8F8F8F"/>
                </a:solidFill>
                <a:latin typeface="Funnel Sans" pitchFamily="34" charset="0"/>
                <a:ea typeface="Funnel Sans" pitchFamily="34" charset="-122"/>
                <a:cs typeface="Funnel Sans" pitchFamily="34" charset="-120"/>
              </a:rPr>
              <a:t> Level of discount applied</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Manufacturing Price:</a:t>
            </a:r>
            <a:r>
              <a:rPr lang="en-US" sz="1550" dirty="0">
                <a:solidFill>
                  <a:srgbClr val="8F8F8F"/>
                </a:solidFill>
                <a:latin typeface="Funnel Sans" pitchFamily="34" charset="0"/>
                <a:ea typeface="Funnel Sans" pitchFamily="34" charset="-122"/>
                <a:cs typeface="Funnel Sans" pitchFamily="34" charset="-120"/>
              </a:rPr>
              <a:t> Cost of producing the product</a:t>
            </a:r>
            <a:endParaRPr lang="en-US" sz="1550" dirty="0"/>
          </a:p>
        </p:txBody>
      </p:sp>
      <p:sp>
        <p:nvSpPr>
          <p:cNvPr id="8" name="Text 5"/>
          <p:cNvSpPr/>
          <p:nvPr/>
        </p:nvSpPr>
        <p:spPr>
          <a:xfrm>
            <a:off x="793790" y="6667738"/>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8F8F8F"/>
                </a:solidFill>
                <a:latin typeface="Funnel Sans" pitchFamily="34" charset="0"/>
                <a:ea typeface="Funnel Sans" pitchFamily="34" charset="-122"/>
                <a:cs typeface="Funnel Sans" pitchFamily="34" charset="-120"/>
              </a:rPr>
              <a:t>The primary purpose of analyzing this dataset is to gain actionable insights into financial performance by dissecting sales data across different countries, product lines, and over time.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607219"/>
            <a:ext cx="1013579" cy="348377"/>
          </a:xfrm>
          <a:prstGeom prst="roundRect">
            <a:avLst>
              <a:gd name="adj" fmla="val 18185"/>
            </a:avLst>
          </a:prstGeom>
          <a:solidFill>
            <a:srgbClr val="262626"/>
          </a:solidFill>
          <a:ln/>
        </p:spPr>
      </p:sp>
      <p:sp>
        <p:nvSpPr>
          <p:cNvPr id="3" name="Text 1"/>
          <p:cNvSpPr/>
          <p:nvPr/>
        </p:nvSpPr>
        <p:spPr>
          <a:xfrm>
            <a:off x="906899" y="663773"/>
            <a:ext cx="787360" cy="235268"/>
          </a:xfrm>
          <a:prstGeom prst="rect">
            <a:avLst/>
          </a:prstGeom>
          <a:noFill/>
          <a:ln/>
        </p:spPr>
        <p:txBody>
          <a:bodyPr wrap="none" lIns="0" tIns="0" rIns="0" bIns="0" rtlCol="0" anchor="t"/>
          <a:lstStyle/>
          <a:p>
            <a:pPr marL="0" indent="0" algn="l">
              <a:lnSpc>
                <a:spcPts val="1850"/>
              </a:lnSpc>
              <a:buNone/>
            </a:pPr>
            <a:r>
              <a:rPr lang="en-US" sz="1150" dirty="0">
                <a:solidFill>
                  <a:srgbClr val="8F8F8F"/>
                </a:solidFill>
                <a:latin typeface="Funnel Sans" pitchFamily="34" charset="0"/>
                <a:ea typeface="Funnel Sans" pitchFamily="34" charset="-122"/>
                <a:cs typeface="Funnel Sans" pitchFamily="34" charset="-120"/>
              </a:rPr>
              <a:t>CHAPTER 2</a:t>
            </a:r>
            <a:endParaRPr lang="en-US" sz="1150" dirty="0"/>
          </a:p>
        </p:txBody>
      </p:sp>
      <p:sp>
        <p:nvSpPr>
          <p:cNvPr id="4" name="Text 2"/>
          <p:cNvSpPr/>
          <p:nvPr/>
        </p:nvSpPr>
        <p:spPr>
          <a:xfrm>
            <a:off x="793790" y="1027152"/>
            <a:ext cx="5846564" cy="471249"/>
          </a:xfrm>
          <a:prstGeom prst="rect">
            <a:avLst/>
          </a:prstGeom>
          <a:noFill/>
          <a:ln/>
        </p:spPr>
        <p:txBody>
          <a:bodyPr wrap="none" lIns="0" tIns="0" rIns="0" bIns="0" rtlCol="0" anchor="t"/>
          <a:lstStyle/>
          <a:p>
            <a:pPr marL="0" indent="0" algn="l">
              <a:lnSpc>
                <a:spcPts val="3700"/>
              </a:lnSpc>
              <a:buNone/>
            </a:pPr>
            <a:r>
              <a:rPr lang="en-US" sz="2950" dirty="0">
                <a:solidFill>
                  <a:srgbClr val="DDDDDD"/>
                </a:solidFill>
                <a:latin typeface="Mona Sans Semi Bold" pitchFamily="34" charset="0"/>
                <a:ea typeface="Mona Sans Semi Bold" pitchFamily="34" charset="-122"/>
                <a:cs typeface="Mona Sans Semi Bold" pitchFamily="34" charset="-120"/>
              </a:rPr>
              <a:t>Data Preprocessing with Python</a:t>
            </a:r>
            <a:endParaRPr lang="en-US" sz="2950" dirty="0"/>
          </a:p>
        </p:txBody>
      </p:sp>
      <p:sp>
        <p:nvSpPr>
          <p:cNvPr id="5" name="Text 3"/>
          <p:cNvSpPr/>
          <p:nvPr/>
        </p:nvSpPr>
        <p:spPr>
          <a:xfrm>
            <a:off x="793790" y="1767007"/>
            <a:ext cx="13042821" cy="588407"/>
          </a:xfrm>
          <a:prstGeom prst="rect">
            <a:avLst/>
          </a:prstGeom>
          <a:noFill/>
          <a:ln/>
        </p:spPr>
        <p:txBody>
          <a:bodyPr wrap="square" lIns="0" tIns="0" rIns="0" bIns="0" rtlCol="0" anchor="t"/>
          <a:lstStyle/>
          <a:p>
            <a:pPr marL="0" indent="0" algn="l">
              <a:lnSpc>
                <a:spcPts val="2300"/>
              </a:lnSpc>
              <a:buNone/>
            </a:pPr>
            <a:r>
              <a:rPr lang="en-US" sz="1450" dirty="0">
                <a:solidFill>
                  <a:srgbClr val="8F8F8F"/>
                </a:solidFill>
                <a:latin typeface="Funnel Sans" pitchFamily="34" charset="0"/>
                <a:ea typeface="Funnel Sans" pitchFamily="34" charset="-122"/>
                <a:cs typeface="Funnel Sans" pitchFamily="34" charset="-120"/>
              </a:rPr>
              <a:t>Ensuring data quality is paramount for accurate insights. Before any dashboard construction, the raw dataset underwent a rigorous cleaning process utilizing Python's powerful data manipulation libraries. This foundational step guarantees the reliability of all subsequent analyses.</a:t>
            </a:r>
            <a:endParaRPr lang="en-US" sz="1450" dirty="0"/>
          </a:p>
        </p:txBody>
      </p:sp>
      <p:sp>
        <p:nvSpPr>
          <p:cNvPr id="6" name="Text 4"/>
          <p:cNvSpPr/>
          <p:nvPr/>
        </p:nvSpPr>
        <p:spPr>
          <a:xfrm>
            <a:off x="793790" y="2556867"/>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8F8F8F"/>
                </a:solidFill>
                <a:latin typeface="Mona Sans Light" pitchFamily="34" charset="0"/>
                <a:ea typeface="Mona Sans Light" pitchFamily="34" charset="-122"/>
                <a:cs typeface="Mona Sans Light" pitchFamily="34" charset="-120"/>
              </a:rPr>
              <a:t>01</a:t>
            </a:r>
            <a:endParaRPr lang="en-US" sz="1450" dirty="0"/>
          </a:p>
        </p:txBody>
      </p:sp>
      <p:sp>
        <p:nvSpPr>
          <p:cNvPr id="7" name="Shape 5"/>
          <p:cNvSpPr/>
          <p:nvPr/>
        </p:nvSpPr>
        <p:spPr>
          <a:xfrm>
            <a:off x="793790" y="2854285"/>
            <a:ext cx="4228148" cy="22860"/>
          </a:xfrm>
          <a:prstGeom prst="rect">
            <a:avLst/>
          </a:prstGeom>
          <a:solidFill>
            <a:srgbClr val="FFFFFF"/>
          </a:solidFill>
          <a:ln/>
        </p:spPr>
      </p:sp>
      <p:sp>
        <p:nvSpPr>
          <p:cNvPr id="8" name="Text 6"/>
          <p:cNvSpPr/>
          <p:nvPr/>
        </p:nvSpPr>
        <p:spPr>
          <a:xfrm>
            <a:off x="793790" y="2994184"/>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Load Dataset</a:t>
            </a:r>
            <a:endParaRPr lang="en-US" sz="1850" dirty="0"/>
          </a:p>
        </p:txBody>
      </p:sp>
      <p:sp>
        <p:nvSpPr>
          <p:cNvPr id="9" name="Text 7"/>
          <p:cNvSpPr/>
          <p:nvPr/>
        </p:nvSpPr>
        <p:spPr>
          <a:xfrm>
            <a:off x="793790" y="3396258"/>
            <a:ext cx="4228148" cy="588407"/>
          </a:xfrm>
          <a:prstGeom prst="rect">
            <a:avLst/>
          </a:prstGeom>
          <a:noFill/>
          <a:ln/>
        </p:spPr>
        <p:txBody>
          <a:bodyPr wrap="square" lIns="0" tIns="0" rIns="0" bIns="0" rtlCol="0" anchor="t"/>
          <a:lstStyle/>
          <a:p>
            <a:pPr marL="0" indent="0" algn="l">
              <a:lnSpc>
                <a:spcPts val="2300"/>
              </a:lnSpc>
              <a:buNone/>
            </a:pPr>
            <a:r>
              <a:rPr lang="en-US" sz="1450" dirty="0">
                <a:solidFill>
                  <a:srgbClr val="8F8F8F"/>
                </a:solidFill>
                <a:latin typeface="Funnel Sans" pitchFamily="34" charset="0"/>
                <a:ea typeface="Funnel Sans" pitchFamily="34" charset="-122"/>
                <a:cs typeface="Funnel Sans" pitchFamily="34" charset="-120"/>
              </a:rPr>
              <a:t>Excel dataset imported using the pandas library for efficient data handling.</a:t>
            </a:r>
            <a:endParaRPr lang="en-US" sz="1450" dirty="0"/>
          </a:p>
        </p:txBody>
      </p:sp>
      <p:sp>
        <p:nvSpPr>
          <p:cNvPr id="10" name="Text 8"/>
          <p:cNvSpPr/>
          <p:nvPr/>
        </p:nvSpPr>
        <p:spPr>
          <a:xfrm>
            <a:off x="5201007" y="2556867"/>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8F8F8F"/>
                </a:solidFill>
                <a:latin typeface="Mona Sans Light" pitchFamily="34" charset="0"/>
                <a:ea typeface="Mona Sans Light" pitchFamily="34" charset="-122"/>
                <a:cs typeface="Mona Sans Light" pitchFamily="34" charset="-120"/>
              </a:rPr>
              <a:t>02</a:t>
            </a:r>
            <a:endParaRPr lang="en-US" sz="1450" dirty="0"/>
          </a:p>
        </p:txBody>
      </p:sp>
      <p:sp>
        <p:nvSpPr>
          <p:cNvPr id="11" name="Shape 9"/>
          <p:cNvSpPr/>
          <p:nvPr/>
        </p:nvSpPr>
        <p:spPr>
          <a:xfrm>
            <a:off x="5201007" y="2854285"/>
            <a:ext cx="4228267" cy="22860"/>
          </a:xfrm>
          <a:prstGeom prst="rect">
            <a:avLst/>
          </a:prstGeom>
          <a:solidFill>
            <a:srgbClr val="FFFFFF"/>
          </a:solidFill>
          <a:ln/>
        </p:spPr>
      </p:sp>
      <p:sp>
        <p:nvSpPr>
          <p:cNvPr id="12" name="Text 10"/>
          <p:cNvSpPr/>
          <p:nvPr/>
        </p:nvSpPr>
        <p:spPr>
          <a:xfrm>
            <a:off x="5201007" y="2994184"/>
            <a:ext cx="2496979" cy="294680"/>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Clean Column Names</a:t>
            </a:r>
            <a:endParaRPr lang="en-US" sz="1850" dirty="0"/>
          </a:p>
        </p:txBody>
      </p:sp>
      <p:sp>
        <p:nvSpPr>
          <p:cNvPr id="13" name="Text 11"/>
          <p:cNvSpPr/>
          <p:nvPr/>
        </p:nvSpPr>
        <p:spPr>
          <a:xfrm>
            <a:off x="5201007" y="3396258"/>
            <a:ext cx="4228267" cy="588407"/>
          </a:xfrm>
          <a:prstGeom prst="rect">
            <a:avLst/>
          </a:prstGeom>
          <a:noFill/>
          <a:ln/>
        </p:spPr>
        <p:txBody>
          <a:bodyPr wrap="square" lIns="0" tIns="0" rIns="0" bIns="0" rtlCol="0" anchor="t"/>
          <a:lstStyle/>
          <a:p>
            <a:pPr marL="0" indent="0" algn="l">
              <a:lnSpc>
                <a:spcPts val="2300"/>
              </a:lnSpc>
              <a:buNone/>
            </a:pPr>
            <a:r>
              <a:rPr lang="en-US" sz="1450" dirty="0">
                <a:solidFill>
                  <a:srgbClr val="8F8F8F"/>
                </a:solidFill>
                <a:latin typeface="Funnel Sans" pitchFamily="34" charset="0"/>
                <a:ea typeface="Funnel Sans" pitchFamily="34" charset="-122"/>
                <a:cs typeface="Funnel Sans" pitchFamily="34" charset="-120"/>
              </a:rPr>
              <a:t>Removed extraneous spaces from column headers for consistent referencing.</a:t>
            </a:r>
            <a:endParaRPr lang="en-US" sz="1450" dirty="0"/>
          </a:p>
        </p:txBody>
      </p:sp>
      <p:sp>
        <p:nvSpPr>
          <p:cNvPr id="14" name="Text 12"/>
          <p:cNvSpPr/>
          <p:nvPr/>
        </p:nvSpPr>
        <p:spPr>
          <a:xfrm>
            <a:off x="9608344" y="2556867"/>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8F8F8F"/>
                </a:solidFill>
                <a:latin typeface="Mona Sans Light" pitchFamily="34" charset="0"/>
                <a:ea typeface="Mona Sans Light" pitchFamily="34" charset="-122"/>
                <a:cs typeface="Mona Sans Light" pitchFamily="34" charset="-120"/>
              </a:rPr>
              <a:t>03</a:t>
            </a:r>
            <a:endParaRPr lang="en-US" sz="1450" dirty="0"/>
          </a:p>
        </p:txBody>
      </p:sp>
      <p:sp>
        <p:nvSpPr>
          <p:cNvPr id="15" name="Shape 13"/>
          <p:cNvSpPr/>
          <p:nvPr/>
        </p:nvSpPr>
        <p:spPr>
          <a:xfrm>
            <a:off x="9608344" y="2854285"/>
            <a:ext cx="4228148" cy="22860"/>
          </a:xfrm>
          <a:prstGeom prst="rect">
            <a:avLst/>
          </a:prstGeom>
          <a:solidFill>
            <a:srgbClr val="FFFFFF"/>
          </a:solidFill>
          <a:ln/>
        </p:spPr>
      </p:sp>
      <p:sp>
        <p:nvSpPr>
          <p:cNvPr id="16" name="Text 14"/>
          <p:cNvSpPr/>
          <p:nvPr/>
        </p:nvSpPr>
        <p:spPr>
          <a:xfrm>
            <a:off x="9608344" y="2994184"/>
            <a:ext cx="2578060" cy="294680"/>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Handle Missing Values</a:t>
            </a:r>
            <a:endParaRPr lang="en-US" sz="1850" dirty="0"/>
          </a:p>
        </p:txBody>
      </p:sp>
      <p:sp>
        <p:nvSpPr>
          <p:cNvPr id="17" name="Text 15"/>
          <p:cNvSpPr/>
          <p:nvPr/>
        </p:nvSpPr>
        <p:spPr>
          <a:xfrm>
            <a:off x="9608344" y="3396258"/>
            <a:ext cx="4228148" cy="882610"/>
          </a:xfrm>
          <a:prstGeom prst="rect">
            <a:avLst/>
          </a:prstGeom>
          <a:noFill/>
          <a:ln/>
        </p:spPr>
        <p:txBody>
          <a:bodyPr wrap="square" lIns="0" tIns="0" rIns="0" bIns="0" rtlCol="0" anchor="t"/>
          <a:lstStyle/>
          <a:p>
            <a:pPr marL="0" indent="0" algn="l">
              <a:lnSpc>
                <a:spcPts val="2300"/>
              </a:lnSpc>
              <a:buNone/>
            </a:pPr>
            <a:r>
              <a:rPr lang="en-US" sz="1450" dirty="0">
                <a:solidFill>
                  <a:srgbClr val="8F8F8F"/>
                </a:solidFill>
                <a:latin typeface="Funnel Sans" pitchFamily="34" charset="0"/>
                <a:ea typeface="Funnel Sans" pitchFamily="34" charset="-122"/>
                <a:cs typeface="Funnel Sans" pitchFamily="34" charset="-120"/>
              </a:rPr>
              <a:t>Identified and addressed missing data points, filling 'Discount Band' with "No Discount" where applicable.</a:t>
            </a:r>
            <a:endParaRPr lang="en-US" sz="1450" dirty="0"/>
          </a:p>
        </p:txBody>
      </p:sp>
      <p:sp>
        <p:nvSpPr>
          <p:cNvPr id="18" name="Text 16"/>
          <p:cNvSpPr/>
          <p:nvPr/>
        </p:nvSpPr>
        <p:spPr>
          <a:xfrm>
            <a:off x="793790" y="4599265"/>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8F8F8F"/>
                </a:solidFill>
                <a:latin typeface="Mona Sans Light" pitchFamily="34" charset="0"/>
                <a:ea typeface="Mona Sans Light" pitchFamily="34" charset="-122"/>
                <a:cs typeface="Mona Sans Light" pitchFamily="34" charset="-120"/>
              </a:rPr>
              <a:t>04</a:t>
            </a:r>
            <a:endParaRPr lang="en-US" sz="1450" dirty="0"/>
          </a:p>
        </p:txBody>
      </p:sp>
      <p:sp>
        <p:nvSpPr>
          <p:cNvPr id="19" name="Shape 17"/>
          <p:cNvSpPr/>
          <p:nvPr/>
        </p:nvSpPr>
        <p:spPr>
          <a:xfrm>
            <a:off x="793790" y="4896683"/>
            <a:ext cx="4228148" cy="22860"/>
          </a:xfrm>
          <a:prstGeom prst="rect">
            <a:avLst/>
          </a:prstGeom>
          <a:solidFill>
            <a:srgbClr val="FFFFFF"/>
          </a:solidFill>
          <a:ln/>
        </p:spPr>
      </p:sp>
      <p:sp>
        <p:nvSpPr>
          <p:cNvPr id="20" name="Text 18"/>
          <p:cNvSpPr/>
          <p:nvPr/>
        </p:nvSpPr>
        <p:spPr>
          <a:xfrm>
            <a:off x="793790" y="5036582"/>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Remove Duplicates</a:t>
            </a:r>
            <a:endParaRPr lang="en-US" sz="1850" dirty="0"/>
          </a:p>
        </p:txBody>
      </p:sp>
      <p:sp>
        <p:nvSpPr>
          <p:cNvPr id="21" name="Text 19"/>
          <p:cNvSpPr/>
          <p:nvPr/>
        </p:nvSpPr>
        <p:spPr>
          <a:xfrm>
            <a:off x="793790" y="5438656"/>
            <a:ext cx="4228148" cy="588407"/>
          </a:xfrm>
          <a:prstGeom prst="rect">
            <a:avLst/>
          </a:prstGeom>
          <a:noFill/>
          <a:ln/>
        </p:spPr>
        <p:txBody>
          <a:bodyPr wrap="square" lIns="0" tIns="0" rIns="0" bIns="0" rtlCol="0" anchor="t"/>
          <a:lstStyle/>
          <a:p>
            <a:pPr marL="0" indent="0" algn="l">
              <a:lnSpc>
                <a:spcPts val="2300"/>
              </a:lnSpc>
              <a:buNone/>
            </a:pPr>
            <a:r>
              <a:rPr lang="en-US" sz="1450" dirty="0">
                <a:solidFill>
                  <a:srgbClr val="8F8F8F"/>
                </a:solidFill>
                <a:latin typeface="Funnel Sans" pitchFamily="34" charset="0"/>
                <a:ea typeface="Funnel Sans" pitchFamily="34" charset="-122"/>
                <a:cs typeface="Funnel Sans" pitchFamily="34" charset="-120"/>
              </a:rPr>
              <a:t>Ensured data uniqueness by eliminating any redundant transaction records.</a:t>
            </a:r>
            <a:endParaRPr lang="en-US" sz="1450" dirty="0"/>
          </a:p>
        </p:txBody>
      </p:sp>
      <p:sp>
        <p:nvSpPr>
          <p:cNvPr id="22" name="Text 20"/>
          <p:cNvSpPr/>
          <p:nvPr/>
        </p:nvSpPr>
        <p:spPr>
          <a:xfrm>
            <a:off x="5201007" y="4599265"/>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8F8F8F"/>
                </a:solidFill>
                <a:latin typeface="Mona Sans Light" pitchFamily="34" charset="0"/>
                <a:ea typeface="Mona Sans Light" pitchFamily="34" charset="-122"/>
                <a:cs typeface="Mona Sans Light" pitchFamily="34" charset="-120"/>
              </a:rPr>
              <a:t>05</a:t>
            </a:r>
            <a:endParaRPr lang="en-US" sz="1450" dirty="0"/>
          </a:p>
        </p:txBody>
      </p:sp>
      <p:sp>
        <p:nvSpPr>
          <p:cNvPr id="23" name="Shape 21"/>
          <p:cNvSpPr/>
          <p:nvPr/>
        </p:nvSpPr>
        <p:spPr>
          <a:xfrm>
            <a:off x="5201007" y="4896683"/>
            <a:ext cx="4228267" cy="22860"/>
          </a:xfrm>
          <a:prstGeom prst="rect">
            <a:avLst/>
          </a:prstGeom>
          <a:solidFill>
            <a:srgbClr val="FFFFFF"/>
          </a:solidFill>
          <a:ln/>
        </p:spPr>
      </p:sp>
      <p:sp>
        <p:nvSpPr>
          <p:cNvPr id="24" name="Text 22"/>
          <p:cNvSpPr/>
          <p:nvPr/>
        </p:nvSpPr>
        <p:spPr>
          <a:xfrm>
            <a:off x="5201007" y="5036582"/>
            <a:ext cx="2401967" cy="294680"/>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Format Date Column</a:t>
            </a:r>
            <a:endParaRPr lang="en-US" sz="1850" dirty="0"/>
          </a:p>
        </p:txBody>
      </p:sp>
      <p:sp>
        <p:nvSpPr>
          <p:cNvPr id="25" name="Text 23"/>
          <p:cNvSpPr/>
          <p:nvPr/>
        </p:nvSpPr>
        <p:spPr>
          <a:xfrm>
            <a:off x="5201007" y="5438656"/>
            <a:ext cx="4228267" cy="588407"/>
          </a:xfrm>
          <a:prstGeom prst="rect">
            <a:avLst/>
          </a:prstGeom>
          <a:noFill/>
          <a:ln/>
        </p:spPr>
        <p:txBody>
          <a:bodyPr wrap="square" lIns="0" tIns="0" rIns="0" bIns="0" rtlCol="0" anchor="t"/>
          <a:lstStyle/>
          <a:p>
            <a:pPr marL="0" indent="0" algn="l">
              <a:lnSpc>
                <a:spcPts val="2300"/>
              </a:lnSpc>
              <a:buNone/>
            </a:pPr>
            <a:r>
              <a:rPr lang="en-US" sz="1450" dirty="0">
                <a:solidFill>
                  <a:srgbClr val="8F8F8F"/>
                </a:solidFill>
                <a:latin typeface="Funnel Sans" pitchFamily="34" charset="0"/>
                <a:ea typeface="Funnel Sans" pitchFamily="34" charset="-122"/>
                <a:cs typeface="Funnel Sans" pitchFamily="34" charset="-120"/>
              </a:rPr>
              <a:t>Converted the 'Date' column to a proper datetime format for time-series analysis.</a:t>
            </a:r>
            <a:endParaRPr lang="en-US" sz="1450" dirty="0"/>
          </a:p>
        </p:txBody>
      </p:sp>
      <p:sp>
        <p:nvSpPr>
          <p:cNvPr id="26" name="Text 24"/>
          <p:cNvSpPr/>
          <p:nvPr/>
        </p:nvSpPr>
        <p:spPr>
          <a:xfrm>
            <a:off x="9608344" y="4599265"/>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8F8F8F"/>
                </a:solidFill>
                <a:latin typeface="Mona Sans Light" pitchFamily="34" charset="0"/>
                <a:ea typeface="Mona Sans Light" pitchFamily="34" charset="-122"/>
                <a:cs typeface="Mona Sans Light" pitchFamily="34" charset="-120"/>
              </a:rPr>
              <a:t>06</a:t>
            </a:r>
            <a:endParaRPr lang="en-US" sz="1450" dirty="0"/>
          </a:p>
        </p:txBody>
      </p:sp>
      <p:sp>
        <p:nvSpPr>
          <p:cNvPr id="27" name="Shape 25"/>
          <p:cNvSpPr/>
          <p:nvPr/>
        </p:nvSpPr>
        <p:spPr>
          <a:xfrm>
            <a:off x="9608344" y="4896683"/>
            <a:ext cx="4228148" cy="22860"/>
          </a:xfrm>
          <a:prstGeom prst="rect">
            <a:avLst/>
          </a:prstGeom>
          <a:solidFill>
            <a:srgbClr val="FFFFFF"/>
          </a:solidFill>
          <a:ln/>
        </p:spPr>
      </p:sp>
      <p:sp>
        <p:nvSpPr>
          <p:cNvPr id="28" name="Text 26"/>
          <p:cNvSpPr/>
          <p:nvPr/>
        </p:nvSpPr>
        <p:spPr>
          <a:xfrm>
            <a:off x="9608344" y="5036582"/>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Create New Column</a:t>
            </a:r>
            <a:endParaRPr lang="en-US" sz="1850" dirty="0"/>
          </a:p>
        </p:txBody>
      </p:sp>
      <p:sp>
        <p:nvSpPr>
          <p:cNvPr id="29" name="Text 27"/>
          <p:cNvSpPr/>
          <p:nvPr/>
        </p:nvSpPr>
        <p:spPr>
          <a:xfrm>
            <a:off x="9608344" y="5438656"/>
            <a:ext cx="4228148" cy="588407"/>
          </a:xfrm>
          <a:prstGeom prst="rect">
            <a:avLst/>
          </a:prstGeom>
          <a:noFill/>
          <a:ln/>
        </p:spPr>
        <p:txBody>
          <a:bodyPr wrap="square" lIns="0" tIns="0" rIns="0" bIns="0" rtlCol="0" anchor="t"/>
          <a:lstStyle/>
          <a:p>
            <a:pPr marL="0" indent="0" algn="l">
              <a:lnSpc>
                <a:spcPts val="2300"/>
              </a:lnSpc>
              <a:buNone/>
            </a:pPr>
            <a:r>
              <a:rPr lang="en-US" sz="1450" dirty="0">
                <a:solidFill>
                  <a:srgbClr val="8F8F8F"/>
                </a:solidFill>
                <a:latin typeface="Funnel Sans" pitchFamily="34" charset="0"/>
                <a:ea typeface="Funnel Sans" pitchFamily="34" charset="-122"/>
                <a:cs typeface="Funnel Sans" pitchFamily="34" charset="-120"/>
              </a:rPr>
              <a:t>Generated 'Profit Margin %' to enrich the dataset with a crucial performance metric.</a:t>
            </a:r>
            <a:endParaRPr lang="en-US" sz="1450" dirty="0"/>
          </a:p>
        </p:txBody>
      </p:sp>
      <p:sp>
        <p:nvSpPr>
          <p:cNvPr id="30" name="Text 28"/>
          <p:cNvSpPr/>
          <p:nvPr/>
        </p:nvSpPr>
        <p:spPr>
          <a:xfrm>
            <a:off x="793790" y="6347460"/>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8F8F8F"/>
                </a:solidFill>
                <a:latin typeface="Mona Sans Light" pitchFamily="34" charset="0"/>
                <a:ea typeface="Mona Sans Light" pitchFamily="34" charset="-122"/>
                <a:cs typeface="Mona Sans Light" pitchFamily="34" charset="-120"/>
              </a:rPr>
              <a:t>07</a:t>
            </a:r>
            <a:endParaRPr lang="en-US" sz="1450" dirty="0"/>
          </a:p>
        </p:txBody>
      </p:sp>
      <p:sp>
        <p:nvSpPr>
          <p:cNvPr id="31" name="Shape 29"/>
          <p:cNvSpPr/>
          <p:nvPr/>
        </p:nvSpPr>
        <p:spPr>
          <a:xfrm>
            <a:off x="793790" y="6644878"/>
            <a:ext cx="13042702" cy="22860"/>
          </a:xfrm>
          <a:prstGeom prst="rect">
            <a:avLst/>
          </a:prstGeom>
          <a:solidFill>
            <a:srgbClr val="FFFFFF"/>
          </a:solidFill>
          <a:ln/>
        </p:spPr>
      </p:sp>
      <p:sp>
        <p:nvSpPr>
          <p:cNvPr id="32" name="Text 30"/>
          <p:cNvSpPr/>
          <p:nvPr/>
        </p:nvSpPr>
        <p:spPr>
          <a:xfrm>
            <a:off x="793790" y="6784777"/>
            <a:ext cx="2393990" cy="294680"/>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Export Cleaned Data</a:t>
            </a:r>
            <a:endParaRPr lang="en-US" sz="1850" dirty="0"/>
          </a:p>
        </p:txBody>
      </p:sp>
      <p:sp>
        <p:nvSpPr>
          <p:cNvPr id="33" name="Text 31"/>
          <p:cNvSpPr/>
          <p:nvPr/>
        </p:nvSpPr>
        <p:spPr>
          <a:xfrm>
            <a:off x="793790" y="7186851"/>
            <a:ext cx="13042702" cy="294203"/>
          </a:xfrm>
          <a:prstGeom prst="rect">
            <a:avLst/>
          </a:prstGeom>
          <a:noFill/>
          <a:ln/>
        </p:spPr>
        <p:txBody>
          <a:bodyPr wrap="none" lIns="0" tIns="0" rIns="0" bIns="0" rtlCol="0" anchor="t"/>
          <a:lstStyle/>
          <a:p>
            <a:pPr marL="0" indent="0" algn="l">
              <a:lnSpc>
                <a:spcPts val="2300"/>
              </a:lnSpc>
              <a:buNone/>
            </a:pPr>
            <a:r>
              <a:rPr lang="en-US" sz="1450" dirty="0">
                <a:solidFill>
                  <a:srgbClr val="8F8F8F"/>
                </a:solidFill>
                <a:latin typeface="Funnel Sans" pitchFamily="34" charset="0"/>
                <a:ea typeface="Funnel Sans" pitchFamily="34" charset="-122"/>
                <a:cs typeface="Funnel Sans" pitchFamily="34" charset="-120"/>
              </a:rPr>
              <a:t>Output the preprocessed dataset to a new Excel file, ready for dashboard integration.</a:t>
            </a:r>
            <a:endParaRPr lang="en-US" sz="1450" dirty="0"/>
          </a:p>
        </p:txBody>
      </p:sp>
      <p:pic>
        <p:nvPicPr>
          <p:cNvPr id="35" name="Picture 34">
            <a:extLst>
              <a:ext uri="{FF2B5EF4-FFF2-40B4-BE49-F238E27FC236}">
                <a16:creationId xmlns:a16="http://schemas.microsoft.com/office/drawing/2014/main" id="{F94F5553-C680-7EBB-1C70-DC985CC69910}"/>
              </a:ext>
            </a:extLst>
          </p:cNvPr>
          <p:cNvPicPr>
            <a:picLocks noChangeAspect="1"/>
          </p:cNvPicPr>
          <p:nvPr/>
        </p:nvPicPr>
        <p:blipFill>
          <a:blip r:embed="rId3"/>
          <a:stretch>
            <a:fillRect/>
          </a:stretch>
        </p:blipFill>
        <p:spPr>
          <a:xfrm>
            <a:off x="12496800" y="7588448"/>
            <a:ext cx="2133600" cy="5428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8C6CFE-2B6F-CA42-8E75-233212E6F9F9}"/>
              </a:ext>
            </a:extLst>
          </p:cNvPr>
          <p:cNvPicPr>
            <a:picLocks noChangeAspect="1"/>
          </p:cNvPicPr>
          <p:nvPr/>
        </p:nvPicPr>
        <p:blipFill>
          <a:blip r:embed="rId2"/>
          <a:stretch>
            <a:fillRect/>
          </a:stretch>
        </p:blipFill>
        <p:spPr>
          <a:xfrm>
            <a:off x="12496800" y="7588448"/>
            <a:ext cx="2133600" cy="542806"/>
          </a:xfrm>
          <a:prstGeom prst="rect">
            <a:avLst/>
          </a:prstGeom>
        </p:spPr>
      </p:pic>
      <p:sp>
        <p:nvSpPr>
          <p:cNvPr id="3" name="Text 2">
            <a:extLst>
              <a:ext uri="{FF2B5EF4-FFF2-40B4-BE49-F238E27FC236}">
                <a16:creationId xmlns:a16="http://schemas.microsoft.com/office/drawing/2014/main" id="{6C050469-F89D-BB74-11ED-2356513972B4}"/>
              </a:ext>
            </a:extLst>
          </p:cNvPr>
          <p:cNvSpPr/>
          <p:nvPr/>
        </p:nvSpPr>
        <p:spPr>
          <a:xfrm>
            <a:off x="465544" y="1027152"/>
            <a:ext cx="5846564" cy="471249"/>
          </a:xfrm>
          <a:prstGeom prst="rect">
            <a:avLst/>
          </a:prstGeom>
          <a:noFill/>
          <a:ln/>
        </p:spPr>
        <p:txBody>
          <a:bodyPr wrap="none" lIns="0" tIns="0" rIns="0" bIns="0" rtlCol="0" anchor="t"/>
          <a:lstStyle/>
          <a:p>
            <a:pPr marL="0" indent="0" algn="l">
              <a:lnSpc>
                <a:spcPts val="3700"/>
              </a:lnSpc>
              <a:buNone/>
            </a:pPr>
            <a:r>
              <a:rPr lang="en-US" sz="2950" dirty="0">
                <a:solidFill>
                  <a:srgbClr val="DDDDDD"/>
                </a:solidFill>
                <a:latin typeface="Mona Sans Semi Bold" pitchFamily="34" charset="0"/>
                <a:ea typeface="Mona Sans Semi Bold" pitchFamily="34" charset="-122"/>
                <a:cs typeface="Mona Sans Semi Bold" pitchFamily="34" charset="-120"/>
              </a:rPr>
              <a:t>Data Preprocessing with Python</a:t>
            </a:r>
            <a:endParaRPr lang="en-US" sz="2950" dirty="0"/>
          </a:p>
        </p:txBody>
      </p:sp>
      <p:pic>
        <p:nvPicPr>
          <p:cNvPr id="7" name="Picture 6">
            <a:extLst>
              <a:ext uri="{FF2B5EF4-FFF2-40B4-BE49-F238E27FC236}">
                <a16:creationId xmlns:a16="http://schemas.microsoft.com/office/drawing/2014/main" id="{0CA8C3F8-821E-8CD8-F6C5-490C8806A82B}"/>
              </a:ext>
            </a:extLst>
          </p:cNvPr>
          <p:cNvPicPr>
            <a:picLocks noChangeAspect="1"/>
          </p:cNvPicPr>
          <p:nvPr/>
        </p:nvPicPr>
        <p:blipFill>
          <a:blip r:embed="rId3"/>
          <a:stretch>
            <a:fillRect/>
          </a:stretch>
        </p:blipFill>
        <p:spPr>
          <a:xfrm>
            <a:off x="277210" y="1883227"/>
            <a:ext cx="6223231" cy="5319221"/>
          </a:xfrm>
          <a:prstGeom prst="rect">
            <a:avLst/>
          </a:prstGeom>
        </p:spPr>
      </p:pic>
      <p:sp>
        <p:nvSpPr>
          <p:cNvPr id="8" name="Text 2">
            <a:extLst>
              <a:ext uri="{FF2B5EF4-FFF2-40B4-BE49-F238E27FC236}">
                <a16:creationId xmlns:a16="http://schemas.microsoft.com/office/drawing/2014/main" id="{89277724-AC8C-B429-1993-51F84ECBF309}"/>
              </a:ext>
            </a:extLst>
          </p:cNvPr>
          <p:cNvSpPr/>
          <p:nvPr/>
        </p:nvSpPr>
        <p:spPr>
          <a:xfrm>
            <a:off x="7886252" y="880476"/>
            <a:ext cx="5846564" cy="471249"/>
          </a:xfrm>
          <a:prstGeom prst="rect">
            <a:avLst/>
          </a:prstGeom>
          <a:noFill/>
          <a:ln/>
        </p:spPr>
        <p:txBody>
          <a:bodyPr wrap="none" lIns="0" tIns="0" rIns="0" bIns="0" rtlCol="0" anchor="t"/>
          <a:lstStyle/>
          <a:p>
            <a:pPr marL="0" indent="0" algn="l">
              <a:lnSpc>
                <a:spcPts val="3700"/>
              </a:lnSpc>
              <a:buNone/>
            </a:pPr>
            <a:r>
              <a:rPr lang="en-US" sz="2950" dirty="0">
                <a:solidFill>
                  <a:srgbClr val="DDDDDD"/>
                </a:solidFill>
                <a:latin typeface="Mona Sans Semi Bold" pitchFamily="34" charset="0"/>
                <a:ea typeface="Mona Sans Semi Bold" pitchFamily="34" charset="-122"/>
                <a:cs typeface="Mona Sans Semi Bold" pitchFamily="34" charset="-120"/>
              </a:rPr>
              <a:t>Data Analysis with Python</a:t>
            </a:r>
            <a:endParaRPr lang="en-US" sz="2950" dirty="0"/>
          </a:p>
        </p:txBody>
      </p:sp>
      <p:pic>
        <p:nvPicPr>
          <p:cNvPr id="10" name="Picture 9">
            <a:extLst>
              <a:ext uri="{FF2B5EF4-FFF2-40B4-BE49-F238E27FC236}">
                <a16:creationId xmlns:a16="http://schemas.microsoft.com/office/drawing/2014/main" id="{263DE178-4912-B37B-FD73-CEF36EBE2965}"/>
              </a:ext>
            </a:extLst>
          </p:cNvPr>
          <p:cNvPicPr>
            <a:picLocks noChangeAspect="1"/>
          </p:cNvPicPr>
          <p:nvPr/>
        </p:nvPicPr>
        <p:blipFill>
          <a:blip r:embed="rId4"/>
          <a:stretch>
            <a:fillRect/>
          </a:stretch>
        </p:blipFill>
        <p:spPr>
          <a:xfrm>
            <a:off x="7737046" y="1498401"/>
            <a:ext cx="6616144" cy="6250553"/>
          </a:xfrm>
          <a:prstGeom prst="rect">
            <a:avLst/>
          </a:prstGeom>
        </p:spPr>
      </p:pic>
    </p:spTree>
    <p:extLst>
      <p:ext uri="{BB962C8B-B14F-4D97-AF65-F5344CB8AC3E}">
        <p14:creationId xmlns:p14="http://schemas.microsoft.com/office/powerpoint/2010/main" val="127876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A2D14-C689-31CF-2940-E2ECF7507634}"/>
              </a:ext>
            </a:extLst>
          </p:cNvPr>
          <p:cNvPicPr>
            <a:picLocks noChangeAspect="1"/>
          </p:cNvPicPr>
          <p:nvPr/>
        </p:nvPicPr>
        <p:blipFill>
          <a:blip r:embed="rId2"/>
          <a:stretch>
            <a:fillRect/>
          </a:stretch>
        </p:blipFill>
        <p:spPr>
          <a:xfrm>
            <a:off x="1500636" y="1808356"/>
            <a:ext cx="11629128" cy="5128704"/>
          </a:xfrm>
          <a:prstGeom prst="rect">
            <a:avLst/>
          </a:prstGeom>
        </p:spPr>
      </p:pic>
      <p:pic>
        <p:nvPicPr>
          <p:cNvPr id="4" name="Picture 3">
            <a:extLst>
              <a:ext uri="{FF2B5EF4-FFF2-40B4-BE49-F238E27FC236}">
                <a16:creationId xmlns:a16="http://schemas.microsoft.com/office/drawing/2014/main" id="{5887D3C7-AEED-B656-2169-74096E5B3F43}"/>
              </a:ext>
            </a:extLst>
          </p:cNvPr>
          <p:cNvPicPr>
            <a:picLocks noChangeAspect="1"/>
          </p:cNvPicPr>
          <p:nvPr/>
        </p:nvPicPr>
        <p:blipFill>
          <a:blip r:embed="rId3"/>
          <a:stretch>
            <a:fillRect/>
          </a:stretch>
        </p:blipFill>
        <p:spPr>
          <a:xfrm>
            <a:off x="12496800" y="7588448"/>
            <a:ext cx="2133600" cy="542806"/>
          </a:xfrm>
          <a:prstGeom prst="rect">
            <a:avLst/>
          </a:prstGeom>
        </p:spPr>
      </p:pic>
      <p:sp>
        <p:nvSpPr>
          <p:cNvPr id="5" name="Text 2">
            <a:extLst>
              <a:ext uri="{FF2B5EF4-FFF2-40B4-BE49-F238E27FC236}">
                <a16:creationId xmlns:a16="http://schemas.microsoft.com/office/drawing/2014/main" id="{01D3692B-98B6-2759-D3EE-7804B7226464}"/>
              </a:ext>
            </a:extLst>
          </p:cNvPr>
          <p:cNvSpPr/>
          <p:nvPr/>
        </p:nvSpPr>
        <p:spPr>
          <a:xfrm>
            <a:off x="4962970" y="892875"/>
            <a:ext cx="5846564" cy="471249"/>
          </a:xfrm>
          <a:prstGeom prst="rect">
            <a:avLst/>
          </a:prstGeom>
          <a:noFill/>
          <a:ln/>
        </p:spPr>
        <p:txBody>
          <a:bodyPr wrap="none" lIns="0" tIns="0" rIns="0" bIns="0" rtlCol="0" anchor="t"/>
          <a:lstStyle/>
          <a:p>
            <a:pPr marL="0" indent="0" algn="l">
              <a:lnSpc>
                <a:spcPts val="3700"/>
              </a:lnSpc>
              <a:buNone/>
            </a:pPr>
            <a:r>
              <a:rPr lang="en-US" sz="2950" dirty="0">
                <a:solidFill>
                  <a:srgbClr val="DDDDDD"/>
                </a:solidFill>
                <a:latin typeface="Mona Sans Semi Bold" pitchFamily="34" charset="0"/>
                <a:ea typeface="Mona Sans Semi Bold" pitchFamily="34" charset="-122"/>
                <a:cs typeface="Mona Sans Semi Bold" pitchFamily="34" charset="-120"/>
              </a:rPr>
              <a:t>Data Analysis with SQL</a:t>
            </a:r>
            <a:endParaRPr lang="en-US" sz="2950" dirty="0"/>
          </a:p>
        </p:txBody>
      </p:sp>
    </p:spTree>
    <p:extLst>
      <p:ext uri="{BB962C8B-B14F-4D97-AF65-F5344CB8AC3E}">
        <p14:creationId xmlns:p14="http://schemas.microsoft.com/office/powerpoint/2010/main" val="229315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92756"/>
            <a:ext cx="6119693" cy="496133"/>
          </a:xfrm>
          <a:prstGeom prst="rect">
            <a:avLst/>
          </a:prstGeom>
          <a:noFill/>
          <a:ln/>
        </p:spPr>
        <p:txBody>
          <a:bodyPr wrap="none" lIns="0" tIns="0" rIns="0" bIns="0" rtlCol="0" anchor="t"/>
          <a:lstStyle/>
          <a:p>
            <a:pPr marL="0" indent="0" algn="l">
              <a:lnSpc>
                <a:spcPts val="3900"/>
              </a:lnSpc>
              <a:buNone/>
            </a:pPr>
            <a:r>
              <a:rPr lang="en-US" sz="3100" dirty="0">
                <a:solidFill>
                  <a:srgbClr val="DDDDDD"/>
                </a:solidFill>
                <a:latin typeface="Mona Sans Semi Bold" pitchFamily="34" charset="0"/>
                <a:ea typeface="Mona Sans Semi Bold" pitchFamily="34" charset="-122"/>
                <a:cs typeface="Mona Sans Semi Bold" pitchFamily="34" charset="-120"/>
              </a:rPr>
              <a:t>Derived Feature: Profit Margin %</a:t>
            </a:r>
            <a:endParaRPr lang="en-US" sz="3100" dirty="0"/>
          </a:p>
        </p:txBody>
      </p:sp>
      <p:sp>
        <p:nvSpPr>
          <p:cNvPr id="3" name="Text 1"/>
          <p:cNvSpPr/>
          <p:nvPr/>
        </p:nvSpPr>
        <p:spPr>
          <a:xfrm>
            <a:off x="793790" y="198572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8F8F8F"/>
                </a:solidFill>
                <a:latin typeface="Funnel Sans" pitchFamily="34" charset="0"/>
                <a:ea typeface="Funnel Sans" pitchFamily="34" charset="-122"/>
                <a:cs typeface="Funnel Sans" pitchFamily="34" charset="-120"/>
              </a:rPr>
              <a:t>To gain a deeper understanding of product and regional profitability, a key financial metric, "Profit Margin %," was calculated and added as a new column to the dataset.</a:t>
            </a:r>
            <a:endParaRPr lang="en-US" sz="1550" dirty="0"/>
          </a:p>
        </p:txBody>
      </p:sp>
      <p:sp>
        <p:nvSpPr>
          <p:cNvPr id="4" name="Text 2"/>
          <p:cNvSpPr/>
          <p:nvPr/>
        </p:nvSpPr>
        <p:spPr>
          <a:xfrm>
            <a:off x="1091446" y="3095149"/>
            <a:ext cx="12745164" cy="555784"/>
          </a:xfrm>
          <a:prstGeom prst="rect">
            <a:avLst/>
          </a:prstGeom>
          <a:noFill/>
          <a:ln/>
        </p:spPr>
        <p:txBody>
          <a:bodyPr wrap="square" lIns="0" tIns="0" rIns="0" bIns="0" rtlCol="0" anchor="t"/>
          <a:lstStyle/>
          <a:p>
            <a:pPr marL="0" indent="0" algn="l">
              <a:lnSpc>
                <a:spcPts val="2800"/>
              </a:lnSpc>
              <a:buNone/>
            </a:pPr>
            <a:endParaRPr lang="en-US" sz="1750" dirty="0"/>
          </a:p>
        </p:txBody>
      </p:sp>
      <p:pic>
        <p:nvPicPr>
          <p:cNvPr id="5" name="Image 0" descr="preencoded.png"/>
          <p:cNvPicPr>
            <a:picLocks noChangeAspect="1"/>
          </p:cNvPicPr>
          <p:nvPr/>
        </p:nvPicPr>
        <p:blipFill>
          <a:blip r:embed="rId3"/>
          <a:stretch>
            <a:fillRect/>
          </a:stretch>
        </p:blipFill>
        <p:spPr>
          <a:xfrm>
            <a:off x="1091446" y="3095149"/>
            <a:ext cx="12745164" cy="555784"/>
          </a:xfrm>
          <a:prstGeom prst="rect">
            <a:avLst/>
          </a:prstGeom>
        </p:spPr>
      </p:pic>
      <p:sp>
        <p:nvSpPr>
          <p:cNvPr id="6" name="Shape 3"/>
          <p:cNvSpPr/>
          <p:nvPr/>
        </p:nvSpPr>
        <p:spPr>
          <a:xfrm>
            <a:off x="793790" y="2844046"/>
            <a:ext cx="22860" cy="1057989"/>
          </a:xfrm>
          <a:prstGeom prst="rect">
            <a:avLst/>
          </a:prstGeom>
          <a:solidFill>
            <a:srgbClr val="FFFFFF"/>
          </a:solidFill>
          <a:ln/>
        </p:spPr>
      </p:sp>
      <p:sp>
        <p:nvSpPr>
          <p:cNvPr id="7" name="Text 4"/>
          <p:cNvSpPr/>
          <p:nvPr/>
        </p:nvSpPr>
        <p:spPr>
          <a:xfrm>
            <a:off x="793790" y="4199692"/>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DDDDDD"/>
                </a:solidFill>
                <a:latin typeface="Mona Sans Semi Bold" pitchFamily="34" charset="0"/>
                <a:ea typeface="Mona Sans Semi Bold" pitchFamily="34" charset="-122"/>
                <a:cs typeface="Mona Sans Semi Bold" pitchFamily="34" charset="-120"/>
              </a:rPr>
              <a:t>Why It Matters:</a:t>
            </a:r>
            <a:endParaRPr lang="en-US" sz="2300" dirty="0"/>
          </a:p>
        </p:txBody>
      </p:sp>
      <p:sp>
        <p:nvSpPr>
          <p:cNvPr id="8" name="Text 5"/>
          <p:cNvSpPr/>
          <p:nvPr/>
        </p:nvSpPr>
        <p:spPr>
          <a:xfrm>
            <a:off x="793790" y="4869418"/>
            <a:ext cx="13042821" cy="1726525"/>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Measures Business Efficiency:</a:t>
            </a:r>
            <a:r>
              <a:rPr lang="en-US" sz="1550" dirty="0">
                <a:solidFill>
                  <a:srgbClr val="8F8F8F"/>
                </a:solidFill>
                <a:latin typeface="Funnel Sans" pitchFamily="34" charset="0"/>
                <a:ea typeface="Funnel Sans" pitchFamily="34" charset="-122"/>
                <a:cs typeface="Funnel Sans" pitchFamily="34" charset="-120"/>
              </a:rPr>
              <a:t> Provides a direct indicator of how efficiently sales are converted into actual profit after accounting for costs.</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Shows Profitability Relative to Revenue:</a:t>
            </a:r>
            <a:r>
              <a:rPr lang="en-US" sz="1550" dirty="0">
                <a:solidFill>
                  <a:srgbClr val="8F8F8F"/>
                </a:solidFill>
                <a:latin typeface="Funnel Sans" pitchFamily="34" charset="0"/>
                <a:ea typeface="Funnel Sans" pitchFamily="34" charset="-122"/>
                <a:cs typeface="Funnel Sans" pitchFamily="34" charset="-120"/>
              </a:rPr>
              <a:t> Offers a standardized way to compare profitability across different products, regions, or time periods, regardless of sales volume.</a:t>
            </a:r>
            <a:endParaRPr lang="en-US" sz="1550" dirty="0"/>
          </a:p>
          <a:p>
            <a:pPr marL="342900" indent="-342900" algn="l">
              <a:lnSpc>
                <a:spcPts val="2500"/>
              </a:lnSpc>
              <a:buSzPct val="100000"/>
              <a:buChar char="•"/>
            </a:pPr>
            <a:r>
              <a:rPr lang="en-US" sz="1550" b="1" dirty="0">
                <a:solidFill>
                  <a:srgbClr val="8F8F8F"/>
                </a:solidFill>
                <a:latin typeface="Funnel Sans" pitchFamily="34" charset="0"/>
                <a:ea typeface="Funnel Sans" pitchFamily="34" charset="-122"/>
                <a:cs typeface="Funnel Sans" pitchFamily="34" charset="-120"/>
              </a:rPr>
              <a:t>Identifies High-Margin Products and Regions:</a:t>
            </a:r>
            <a:r>
              <a:rPr lang="en-US" sz="1550" dirty="0">
                <a:solidFill>
                  <a:srgbClr val="8F8F8F"/>
                </a:solidFill>
                <a:latin typeface="Funnel Sans" pitchFamily="34" charset="0"/>
                <a:ea typeface="Funnel Sans" pitchFamily="34" charset="-122"/>
                <a:cs typeface="Funnel Sans" pitchFamily="34" charset="-120"/>
              </a:rPr>
              <a:t> Crucial for strategic decision-making, allowing businesses to focus resources on areas with the highest return.</a:t>
            </a:r>
            <a:endParaRPr lang="en-US" sz="1550" dirty="0"/>
          </a:p>
        </p:txBody>
      </p:sp>
      <p:sp>
        <p:nvSpPr>
          <p:cNvPr id="9" name="Text 6"/>
          <p:cNvSpPr/>
          <p:nvPr/>
        </p:nvSpPr>
        <p:spPr>
          <a:xfrm>
            <a:off x="793790" y="681918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8F8F8F"/>
                </a:solidFill>
                <a:latin typeface="Funnel Sans" pitchFamily="34" charset="0"/>
                <a:ea typeface="Funnel Sans" pitchFamily="34" charset="-122"/>
                <a:cs typeface="Funnel Sans" pitchFamily="34" charset="-120"/>
              </a:rPr>
              <a:t>This derived metric is instrumental in enhancing decision-making by providing a clear, concise view of where the business is most profitable.</a:t>
            </a:r>
            <a:endParaRPr lang="en-US" sz="1550" dirty="0"/>
          </a:p>
        </p:txBody>
      </p:sp>
      <p:pic>
        <p:nvPicPr>
          <p:cNvPr id="10" name="Picture 9">
            <a:extLst>
              <a:ext uri="{FF2B5EF4-FFF2-40B4-BE49-F238E27FC236}">
                <a16:creationId xmlns:a16="http://schemas.microsoft.com/office/drawing/2014/main" id="{C3F04BA8-BFEA-A572-4272-4D6DDE83E7A2}"/>
              </a:ext>
            </a:extLst>
          </p:cNvPr>
          <p:cNvPicPr>
            <a:picLocks noChangeAspect="1"/>
          </p:cNvPicPr>
          <p:nvPr/>
        </p:nvPicPr>
        <p:blipFill>
          <a:blip r:embed="rId4"/>
          <a:stretch>
            <a:fillRect/>
          </a:stretch>
        </p:blipFill>
        <p:spPr>
          <a:xfrm>
            <a:off x="12496800" y="7588448"/>
            <a:ext cx="2133600" cy="5428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702945"/>
            <a:ext cx="960596" cy="324326"/>
          </a:xfrm>
          <a:prstGeom prst="roundRect">
            <a:avLst>
              <a:gd name="adj" fmla="val 18506"/>
            </a:avLst>
          </a:prstGeom>
          <a:solidFill>
            <a:srgbClr val="262626"/>
          </a:solidFill>
          <a:ln/>
        </p:spPr>
      </p:sp>
      <p:sp>
        <p:nvSpPr>
          <p:cNvPr id="3" name="Text 1"/>
          <p:cNvSpPr/>
          <p:nvPr/>
        </p:nvSpPr>
        <p:spPr>
          <a:xfrm>
            <a:off x="900946" y="756523"/>
            <a:ext cx="746284" cy="217170"/>
          </a:xfrm>
          <a:prstGeom prst="rect">
            <a:avLst/>
          </a:prstGeom>
          <a:noFill/>
          <a:ln/>
        </p:spPr>
        <p:txBody>
          <a:bodyPr wrap="none" lIns="0" tIns="0" rIns="0" bIns="0" rtlCol="0" anchor="t"/>
          <a:lstStyle/>
          <a:p>
            <a:pPr marL="0" indent="0" algn="l">
              <a:lnSpc>
                <a:spcPts val="1700"/>
              </a:lnSpc>
              <a:buNone/>
            </a:pPr>
            <a:r>
              <a:rPr lang="en-US" sz="1100" dirty="0">
                <a:solidFill>
                  <a:srgbClr val="8F8F8F"/>
                </a:solidFill>
                <a:latin typeface="Funnel Sans" pitchFamily="34" charset="0"/>
                <a:ea typeface="Funnel Sans" pitchFamily="34" charset="-122"/>
                <a:cs typeface="Funnel Sans" pitchFamily="34" charset="-120"/>
              </a:rPr>
              <a:t>CHAPTER 3</a:t>
            </a:r>
            <a:endParaRPr lang="en-US" sz="1100" dirty="0"/>
          </a:p>
        </p:txBody>
      </p:sp>
      <p:sp>
        <p:nvSpPr>
          <p:cNvPr id="4" name="Text 2"/>
          <p:cNvSpPr/>
          <p:nvPr/>
        </p:nvSpPr>
        <p:spPr>
          <a:xfrm>
            <a:off x="793790" y="1091565"/>
            <a:ext cx="8352830" cy="446603"/>
          </a:xfrm>
          <a:prstGeom prst="rect">
            <a:avLst/>
          </a:prstGeom>
          <a:noFill/>
          <a:ln/>
        </p:spPr>
        <p:txBody>
          <a:bodyPr wrap="none" lIns="0" tIns="0" rIns="0" bIns="0" rtlCol="0" anchor="t"/>
          <a:lstStyle/>
          <a:p>
            <a:pPr marL="0" indent="0" algn="l">
              <a:lnSpc>
                <a:spcPts val="3500"/>
              </a:lnSpc>
              <a:buNone/>
            </a:pPr>
            <a:r>
              <a:rPr lang="en-US" sz="2800" dirty="0">
                <a:solidFill>
                  <a:srgbClr val="DDDDDD"/>
                </a:solidFill>
                <a:latin typeface="Mona Sans Semi Bold" pitchFamily="34" charset="0"/>
                <a:ea typeface="Mona Sans Semi Bold" pitchFamily="34" charset="-122"/>
                <a:cs typeface="Mona Sans Semi Bold" pitchFamily="34" charset="-120"/>
              </a:rPr>
              <a:t>Overall Financial Performance (Dashboard KPIs)</a:t>
            </a:r>
            <a:endParaRPr lang="en-US" sz="2800" dirty="0"/>
          </a:p>
        </p:txBody>
      </p:sp>
      <p:sp>
        <p:nvSpPr>
          <p:cNvPr id="5" name="Text 3"/>
          <p:cNvSpPr/>
          <p:nvPr/>
        </p:nvSpPr>
        <p:spPr>
          <a:xfrm>
            <a:off x="793790" y="1779270"/>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8F8F8F"/>
                </a:solidFill>
                <a:latin typeface="Funnel Sans" pitchFamily="34" charset="0"/>
                <a:ea typeface="Funnel Sans" pitchFamily="34" charset="-122"/>
                <a:cs typeface="Funnel Sans" pitchFamily="34" charset="-120"/>
              </a:rPr>
              <a:t>A high-level overview of the dataset's key performance indicators (KPIs) reveals the overall financial health and performance of the business. These metrics provide a snapshot of revenue generation, cost management, and ultimate profitability.</a:t>
            </a:r>
            <a:endParaRPr lang="en-US" sz="1400" dirty="0"/>
          </a:p>
        </p:txBody>
      </p:sp>
      <p:sp>
        <p:nvSpPr>
          <p:cNvPr id="6" name="Text 4"/>
          <p:cNvSpPr/>
          <p:nvPr/>
        </p:nvSpPr>
        <p:spPr>
          <a:xfrm>
            <a:off x="949285" y="2592348"/>
            <a:ext cx="2798921" cy="589359"/>
          </a:xfrm>
          <a:prstGeom prst="rect">
            <a:avLst/>
          </a:prstGeom>
          <a:noFill/>
          <a:ln/>
        </p:spPr>
        <p:txBody>
          <a:bodyPr wrap="none" lIns="0" tIns="0" rIns="0" bIns="0" rtlCol="0" anchor="t"/>
          <a:lstStyle/>
          <a:p>
            <a:pPr marL="0" indent="0" algn="ctr">
              <a:lnSpc>
                <a:spcPts val="4600"/>
              </a:lnSpc>
              <a:buNone/>
            </a:pPr>
            <a:r>
              <a:rPr lang="en-US" sz="4600" dirty="0">
                <a:solidFill>
                  <a:srgbClr val="8F8F8F"/>
                </a:solidFill>
                <a:latin typeface="Mona Sans Semi Bold" pitchFamily="34" charset="0"/>
                <a:ea typeface="Mona Sans Semi Bold" pitchFamily="34" charset="-122"/>
                <a:cs typeface="Mona Sans Semi Bold" pitchFamily="34" charset="-120"/>
              </a:rPr>
              <a:t>$118.73M</a:t>
            </a:r>
            <a:endParaRPr lang="en-US" sz="4600" dirty="0"/>
          </a:p>
        </p:txBody>
      </p:sp>
      <p:sp>
        <p:nvSpPr>
          <p:cNvPr id="7" name="Text 5"/>
          <p:cNvSpPr/>
          <p:nvPr/>
        </p:nvSpPr>
        <p:spPr>
          <a:xfrm>
            <a:off x="1232416" y="3391495"/>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8F8F8F"/>
                </a:solidFill>
                <a:latin typeface="Mona Sans Semi Bold" pitchFamily="34" charset="0"/>
                <a:ea typeface="Mona Sans Semi Bold" pitchFamily="34" charset="-122"/>
                <a:cs typeface="Mona Sans Semi Bold" pitchFamily="34" charset="-120"/>
              </a:rPr>
              <a:t>Total Sales</a:t>
            </a:r>
            <a:endParaRPr lang="en-US" sz="1750" dirty="0"/>
          </a:p>
        </p:txBody>
      </p:sp>
      <p:sp>
        <p:nvSpPr>
          <p:cNvPr id="8" name="Text 6"/>
          <p:cNvSpPr/>
          <p:nvPr/>
        </p:nvSpPr>
        <p:spPr>
          <a:xfrm>
            <a:off x="793790" y="3766899"/>
            <a:ext cx="3110032" cy="542925"/>
          </a:xfrm>
          <a:prstGeom prst="rect">
            <a:avLst/>
          </a:prstGeom>
          <a:noFill/>
          <a:ln/>
        </p:spPr>
        <p:txBody>
          <a:bodyPr wrap="square" lIns="0" tIns="0" rIns="0" bIns="0" rtlCol="0" anchor="t"/>
          <a:lstStyle/>
          <a:p>
            <a:pPr marL="0" indent="0" algn="ctr">
              <a:lnSpc>
                <a:spcPts val="2100"/>
              </a:lnSpc>
              <a:buNone/>
            </a:pPr>
            <a:r>
              <a:rPr lang="en-US" sz="1400" dirty="0">
                <a:solidFill>
                  <a:srgbClr val="8F8F8F"/>
                </a:solidFill>
                <a:latin typeface="Funnel Sans" pitchFamily="34" charset="0"/>
                <a:ea typeface="Funnel Sans" pitchFamily="34" charset="-122"/>
                <a:cs typeface="Funnel Sans" pitchFamily="34" charset="-120"/>
              </a:rPr>
              <a:t>Strong revenue generation reflecting market demand.</a:t>
            </a:r>
            <a:endParaRPr lang="en-US" sz="1400" dirty="0"/>
          </a:p>
        </p:txBody>
      </p:sp>
      <p:sp>
        <p:nvSpPr>
          <p:cNvPr id="9" name="Text 7"/>
          <p:cNvSpPr/>
          <p:nvPr/>
        </p:nvSpPr>
        <p:spPr>
          <a:xfrm>
            <a:off x="4260175" y="2592348"/>
            <a:ext cx="2798921" cy="589359"/>
          </a:xfrm>
          <a:prstGeom prst="rect">
            <a:avLst/>
          </a:prstGeom>
          <a:noFill/>
          <a:ln/>
        </p:spPr>
        <p:txBody>
          <a:bodyPr wrap="none" lIns="0" tIns="0" rIns="0" bIns="0" rtlCol="0" anchor="t"/>
          <a:lstStyle/>
          <a:p>
            <a:pPr marL="0" indent="0" algn="ctr">
              <a:lnSpc>
                <a:spcPts val="4600"/>
              </a:lnSpc>
              <a:buNone/>
            </a:pPr>
            <a:r>
              <a:rPr lang="en-US" sz="4600" dirty="0">
                <a:solidFill>
                  <a:srgbClr val="8F8F8F"/>
                </a:solidFill>
                <a:latin typeface="Mona Sans Semi Bold" pitchFamily="34" charset="0"/>
                <a:ea typeface="Mona Sans Semi Bold" pitchFamily="34" charset="-122"/>
                <a:cs typeface="Mona Sans Semi Bold" pitchFamily="34" charset="-120"/>
              </a:rPr>
              <a:t>$128M</a:t>
            </a:r>
            <a:endParaRPr lang="en-US" sz="4600" dirty="0"/>
          </a:p>
        </p:txBody>
      </p:sp>
      <p:sp>
        <p:nvSpPr>
          <p:cNvPr id="10" name="Text 8"/>
          <p:cNvSpPr/>
          <p:nvPr/>
        </p:nvSpPr>
        <p:spPr>
          <a:xfrm>
            <a:off x="4543306" y="3391495"/>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8F8F8F"/>
                </a:solidFill>
                <a:latin typeface="Mona Sans Semi Bold" pitchFamily="34" charset="0"/>
                <a:ea typeface="Mona Sans Semi Bold" pitchFamily="34" charset="-122"/>
                <a:cs typeface="Mona Sans Semi Bold" pitchFamily="34" charset="-120"/>
              </a:rPr>
              <a:t>Gross Sales</a:t>
            </a:r>
            <a:endParaRPr lang="en-US" sz="1750" dirty="0"/>
          </a:p>
        </p:txBody>
      </p:sp>
      <p:sp>
        <p:nvSpPr>
          <p:cNvPr id="11" name="Text 9"/>
          <p:cNvSpPr/>
          <p:nvPr/>
        </p:nvSpPr>
        <p:spPr>
          <a:xfrm>
            <a:off x="4104680" y="3766899"/>
            <a:ext cx="3110032" cy="542925"/>
          </a:xfrm>
          <a:prstGeom prst="rect">
            <a:avLst/>
          </a:prstGeom>
          <a:noFill/>
          <a:ln/>
        </p:spPr>
        <p:txBody>
          <a:bodyPr wrap="square" lIns="0" tIns="0" rIns="0" bIns="0" rtlCol="0" anchor="t"/>
          <a:lstStyle/>
          <a:p>
            <a:pPr marL="0" indent="0" algn="ctr">
              <a:lnSpc>
                <a:spcPts val="2100"/>
              </a:lnSpc>
              <a:buNone/>
            </a:pPr>
            <a:r>
              <a:rPr lang="en-US" sz="1400" dirty="0">
                <a:solidFill>
                  <a:srgbClr val="8F8F8F"/>
                </a:solidFill>
                <a:latin typeface="Funnel Sans" pitchFamily="34" charset="0"/>
                <a:ea typeface="Funnel Sans" pitchFamily="34" charset="-122"/>
                <a:cs typeface="Funnel Sans" pitchFamily="34" charset="-120"/>
              </a:rPr>
              <a:t>Total sales before any discounts or deductions.</a:t>
            </a:r>
            <a:endParaRPr lang="en-US" sz="1400" dirty="0"/>
          </a:p>
        </p:txBody>
      </p:sp>
      <p:sp>
        <p:nvSpPr>
          <p:cNvPr id="12" name="Text 10"/>
          <p:cNvSpPr/>
          <p:nvPr/>
        </p:nvSpPr>
        <p:spPr>
          <a:xfrm>
            <a:off x="7571065" y="2592348"/>
            <a:ext cx="2798921" cy="589359"/>
          </a:xfrm>
          <a:prstGeom prst="rect">
            <a:avLst/>
          </a:prstGeom>
          <a:noFill/>
          <a:ln/>
        </p:spPr>
        <p:txBody>
          <a:bodyPr wrap="none" lIns="0" tIns="0" rIns="0" bIns="0" rtlCol="0" anchor="t"/>
          <a:lstStyle/>
          <a:p>
            <a:pPr marL="0" indent="0" algn="ctr">
              <a:lnSpc>
                <a:spcPts val="4600"/>
              </a:lnSpc>
              <a:buNone/>
            </a:pPr>
            <a:r>
              <a:rPr lang="en-US" sz="4600" dirty="0">
                <a:solidFill>
                  <a:srgbClr val="8F8F8F"/>
                </a:solidFill>
                <a:latin typeface="Mona Sans Semi Bold" pitchFamily="34" charset="0"/>
                <a:ea typeface="Mona Sans Semi Bold" pitchFamily="34" charset="-122"/>
                <a:cs typeface="Mona Sans Semi Bold" pitchFamily="34" charset="-120"/>
              </a:rPr>
              <a:t>$16.89M</a:t>
            </a:r>
            <a:endParaRPr lang="en-US" sz="4600" dirty="0"/>
          </a:p>
        </p:txBody>
      </p:sp>
      <p:sp>
        <p:nvSpPr>
          <p:cNvPr id="13" name="Text 11"/>
          <p:cNvSpPr/>
          <p:nvPr/>
        </p:nvSpPr>
        <p:spPr>
          <a:xfrm>
            <a:off x="7854196" y="3391495"/>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8F8F8F"/>
                </a:solidFill>
                <a:latin typeface="Mona Sans Semi Bold" pitchFamily="34" charset="0"/>
                <a:ea typeface="Mona Sans Semi Bold" pitchFamily="34" charset="-122"/>
                <a:cs typeface="Mona Sans Semi Bold" pitchFamily="34" charset="-120"/>
              </a:rPr>
              <a:t>Total Profit</a:t>
            </a:r>
            <a:endParaRPr lang="en-US" sz="1750" dirty="0"/>
          </a:p>
        </p:txBody>
      </p:sp>
      <p:sp>
        <p:nvSpPr>
          <p:cNvPr id="14" name="Text 12"/>
          <p:cNvSpPr/>
          <p:nvPr/>
        </p:nvSpPr>
        <p:spPr>
          <a:xfrm>
            <a:off x="7415570" y="3766899"/>
            <a:ext cx="3110032" cy="542925"/>
          </a:xfrm>
          <a:prstGeom prst="rect">
            <a:avLst/>
          </a:prstGeom>
          <a:noFill/>
          <a:ln/>
        </p:spPr>
        <p:txBody>
          <a:bodyPr wrap="square" lIns="0" tIns="0" rIns="0" bIns="0" rtlCol="0" anchor="t"/>
          <a:lstStyle/>
          <a:p>
            <a:pPr marL="0" indent="0" algn="ctr">
              <a:lnSpc>
                <a:spcPts val="2100"/>
              </a:lnSpc>
              <a:buNone/>
            </a:pPr>
            <a:r>
              <a:rPr lang="en-US" sz="1400" dirty="0">
                <a:solidFill>
                  <a:srgbClr val="8F8F8F"/>
                </a:solidFill>
                <a:latin typeface="Funnel Sans" pitchFamily="34" charset="0"/>
                <a:ea typeface="Funnel Sans" pitchFamily="34" charset="-122"/>
                <a:cs typeface="Funnel Sans" pitchFamily="34" charset="-120"/>
              </a:rPr>
              <a:t>Healthy net profit indicating efficient operations.</a:t>
            </a:r>
            <a:endParaRPr lang="en-US" sz="1400" dirty="0"/>
          </a:p>
        </p:txBody>
      </p:sp>
      <p:sp>
        <p:nvSpPr>
          <p:cNvPr id="15" name="Text 13"/>
          <p:cNvSpPr/>
          <p:nvPr/>
        </p:nvSpPr>
        <p:spPr>
          <a:xfrm>
            <a:off x="10881955" y="2592348"/>
            <a:ext cx="2799040" cy="589359"/>
          </a:xfrm>
          <a:prstGeom prst="rect">
            <a:avLst/>
          </a:prstGeom>
          <a:noFill/>
          <a:ln/>
        </p:spPr>
        <p:txBody>
          <a:bodyPr wrap="none" lIns="0" tIns="0" rIns="0" bIns="0" rtlCol="0" anchor="t"/>
          <a:lstStyle/>
          <a:p>
            <a:pPr marL="0" indent="0" algn="ctr">
              <a:lnSpc>
                <a:spcPts val="4600"/>
              </a:lnSpc>
              <a:buNone/>
            </a:pPr>
            <a:r>
              <a:rPr lang="en-US" sz="4600" dirty="0">
                <a:solidFill>
                  <a:srgbClr val="8F8F8F"/>
                </a:solidFill>
                <a:latin typeface="Mona Sans Semi Bold" pitchFamily="34" charset="0"/>
                <a:ea typeface="Mona Sans Semi Bold" pitchFamily="34" charset="-122"/>
                <a:cs typeface="Mona Sans Semi Bold" pitchFamily="34" charset="-120"/>
              </a:rPr>
              <a:t>$102M</a:t>
            </a:r>
            <a:endParaRPr lang="en-US" sz="4600" dirty="0"/>
          </a:p>
        </p:txBody>
      </p:sp>
      <p:sp>
        <p:nvSpPr>
          <p:cNvPr id="16" name="Text 14"/>
          <p:cNvSpPr/>
          <p:nvPr/>
        </p:nvSpPr>
        <p:spPr>
          <a:xfrm>
            <a:off x="11165086" y="3391495"/>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8F8F8F"/>
                </a:solidFill>
                <a:latin typeface="Mona Sans Semi Bold" pitchFamily="34" charset="0"/>
                <a:ea typeface="Mona Sans Semi Bold" pitchFamily="34" charset="-122"/>
                <a:cs typeface="Mona Sans Semi Bold" pitchFamily="34" charset="-120"/>
              </a:rPr>
              <a:t>COGS</a:t>
            </a:r>
            <a:endParaRPr lang="en-US" sz="1750" dirty="0"/>
          </a:p>
        </p:txBody>
      </p:sp>
      <p:sp>
        <p:nvSpPr>
          <p:cNvPr id="17" name="Text 15"/>
          <p:cNvSpPr/>
          <p:nvPr/>
        </p:nvSpPr>
        <p:spPr>
          <a:xfrm>
            <a:off x="10726460" y="3766899"/>
            <a:ext cx="3110151" cy="542925"/>
          </a:xfrm>
          <a:prstGeom prst="rect">
            <a:avLst/>
          </a:prstGeom>
          <a:noFill/>
          <a:ln/>
        </p:spPr>
        <p:txBody>
          <a:bodyPr wrap="square" lIns="0" tIns="0" rIns="0" bIns="0" rtlCol="0" anchor="t"/>
          <a:lstStyle/>
          <a:p>
            <a:pPr marL="0" indent="0" algn="ctr">
              <a:lnSpc>
                <a:spcPts val="2100"/>
              </a:lnSpc>
              <a:buNone/>
            </a:pPr>
            <a:r>
              <a:rPr lang="en-US" sz="1400" dirty="0">
                <a:solidFill>
                  <a:srgbClr val="8F8F8F"/>
                </a:solidFill>
                <a:latin typeface="Funnel Sans" pitchFamily="34" charset="0"/>
                <a:ea typeface="Funnel Sans" pitchFamily="34" charset="-122"/>
                <a:cs typeface="Funnel Sans" pitchFamily="34" charset="-120"/>
              </a:rPr>
              <a:t>Controlled production costs contributing to profitability.</a:t>
            </a:r>
            <a:endParaRPr lang="en-US" sz="1400" dirty="0"/>
          </a:p>
        </p:txBody>
      </p:sp>
      <p:sp>
        <p:nvSpPr>
          <p:cNvPr id="18" name="Text 16"/>
          <p:cNvSpPr/>
          <p:nvPr/>
        </p:nvSpPr>
        <p:spPr>
          <a:xfrm>
            <a:off x="5915620" y="4720590"/>
            <a:ext cx="2798921" cy="589359"/>
          </a:xfrm>
          <a:prstGeom prst="rect">
            <a:avLst/>
          </a:prstGeom>
          <a:noFill/>
          <a:ln/>
        </p:spPr>
        <p:txBody>
          <a:bodyPr wrap="none" lIns="0" tIns="0" rIns="0" bIns="0" rtlCol="0" anchor="t"/>
          <a:lstStyle/>
          <a:p>
            <a:pPr marL="0" indent="0" algn="ctr">
              <a:lnSpc>
                <a:spcPts val="4600"/>
              </a:lnSpc>
              <a:buNone/>
            </a:pPr>
            <a:r>
              <a:rPr lang="en-US" sz="4600" dirty="0">
                <a:solidFill>
                  <a:srgbClr val="8F8F8F"/>
                </a:solidFill>
                <a:latin typeface="Mona Sans Semi Bold" pitchFamily="34" charset="0"/>
                <a:ea typeface="Mona Sans Semi Bold" pitchFamily="34" charset="-122"/>
                <a:cs typeface="Mona Sans Semi Bold" pitchFamily="34" charset="-120"/>
              </a:rPr>
              <a:t>19.53%</a:t>
            </a:r>
            <a:endParaRPr lang="en-US" sz="4600" dirty="0"/>
          </a:p>
        </p:txBody>
      </p:sp>
      <p:sp>
        <p:nvSpPr>
          <p:cNvPr id="19" name="Text 17"/>
          <p:cNvSpPr/>
          <p:nvPr/>
        </p:nvSpPr>
        <p:spPr>
          <a:xfrm>
            <a:off x="6198751" y="5519738"/>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8F8F8F"/>
                </a:solidFill>
                <a:latin typeface="Mona Sans Semi Bold" pitchFamily="34" charset="0"/>
                <a:ea typeface="Mona Sans Semi Bold" pitchFamily="34" charset="-122"/>
                <a:cs typeface="Mona Sans Semi Bold" pitchFamily="34" charset="-120"/>
              </a:rPr>
              <a:t>Profit Margin %</a:t>
            </a:r>
            <a:endParaRPr lang="en-US" sz="1750" dirty="0"/>
          </a:p>
        </p:txBody>
      </p:sp>
      <p:sp>
        <p:nvSpPr>
          <p:cNvPr id="20" name="Text 18"/>
          <p:cNvSpPr/>
          <p:nvPr/>
        </p:nvSpPr>
        <p:spPr>
          <a:xfrm>
            <a:off x="5760125" y="5895142"/>
            <a:ext cx="3110032" cy="542925"/>
          </a:xfrm>
          <a:prstGeom prst="rect">
            <a:avLst/>
          </a:prstGeom>
          <a:noFill/>
          <a:ln/>
        </p:spPr>
        <p:txBody>
          <a:bodyPr wrap="square" lIns="0" tIns="0" rIns="0" bIns="0" rtlCol="0" anchor="t"/>
          <a:lstStyle/>
          <a:p>
            <a:pPr marL="0" indent="0" algn="ctr">
              <a:lnSpc>
                <a:spcPts val="2100"/>
              </a:lnSpc>
              <a:buNone/>
            </a:pPr>
            <a:r>
              <a:rPr lang="en-US" sz="1400" dirty="0">
                <a:solidFill>
                  <a:srgbClr val="8F8F8F"/>
                </a:solidFill>
                <a:latin typeface="Funnel Sans" pitchFamily="34" charset="0"/>
                <a:ea typeface="Funnel Sans" pitchFamily="34" charset="-122"/>
                <a:cs typeface="Funnel Sans" pitchFamily="34" charset="-120"/>
              </a:rPr>
              <a:t>Aggregated profitability across all transactions.</a:t>
            </a:r>
            <a:endParaRPr lang="en-US" sz="1400" dirty="0"/>
          </a:p>
        </p:txBody>
      </p:sp>
      <p:sp>
        <p:nvSpPr>
          <p:cNvPr id="21" name="Text 19"/>
          <p:cNvSpPr/>
          <p:nvPr/>
        </p:nvSpPr>
        <p:spPr>
          <a:xfrm>
            <a:off x="793790" y="6679168"/>
            <a:ext cx="2679383" cy="334804"/>
          </a:xfrm>
          <a:prstGeom prst="rect">
            <a:avLst/>
          </a:prstGeom>
          <a:noFill/>
          <a:ln/>
        </p:spPr>
        <p:txBody>
          <a:bodyPr wrap="none" lIns="0" tIns="0" rIns="0" bIns="0" rtlCol="0" anchor="t"/>
          <a:lstStyle/>
          <a:p>
            <a:pPr marL="0" indent="0" algn="l">
              <a:lnSpc>
                <a:spcPts val="2600"/>
              </a:lnSpc>
              <a:buNone/>
            </a:pPr>
            <a:r>
              <a:rPr lang="en-US" sz="2100" dirty="0">
                <a:solidFill>
                  <a:srgbClr val="DDDDDD"/>
                </a:solidFill>
                <a:latin typeface="Mona Sans Semi Bold" pitchFamily="34" charset="0"/>
                <a:ea typeface="Mona Sans Semi Bold" pitchFamily="34" charset="-122"/>
                <a:cs typeface="Mona Sans Semi Bold" pitchFamily="34" charset="-120"/>
              </a:rPr>
              <a:t>Interpretation:</a:t>
            </a:r>
            <a:endParaRPr lang="en-US" sz="2100" dirty="0"/>
          </a:p>
        </p:txBody>
      </p:sp>
      <p:sp>
        <p:nvSpPr>
          <p:cNvPr id="22" name="Text 20"/>
          <p:cNvSpPr/>
          <p:nvPr/>
        </p:nvSpPr>
        <p:spPr>
          <a:xfrm>
            <a:off x="793790" y="7255073"/>
            <a:ext cx="13042821" cy="271463"/>
          </a:xfrm>
          <a:prstGeom prst="rect">
            <a:avLst/>
          </a:prstGeom>
          <a:noFill/>
          <a:ln/>
        </p:spPr>
        <p:txBody>
          <a:bodyPr wrap="none" lIns="0" tIns="0" rIns="0" bIns="0" rtlCol="0" anchor="t"/>
          <a:lstStyle/>
          <a:p>
            <a:pPr marL="0" indent="0" algn="l">
              <a:lnSpc>
                <a:spcPts val="2100"/>
              </a:lnSpc>
              <a:buNone/>
            </a:pPr>
            <a:r>
              <a:rPr lang="en-US" sz="1400" dirty="0">
                <a:solidFill>
                  <a:srgbClr val="8F8F8F"/>
                </a:solidFill>
                <a:latin typeface="Funnel Sans" pitchFamily="34" charset="0"/>
                <a:ea typeface="Funnel Sans" pitchFamily="34" charset="-122"/>
                <a:cs typeface="Funnel Sans" pitchFamily="34" charset="-120"/>
              </a:rPr>
              <a:t>The figures demonstrate robust revenue generation and effective cost control, culminating in a healthy overall profitability for the business.</a:t>
            </a:r>
            <a:endParaRPr lang="en-US" sz="1400" dirty="0"/>
          </a:p>
        </p:txBody>
      </p:sp>
      <p:pic>
        <p:nvPicPr>
          <p:cNvPr id="23" name="Picture 22">
            <a:extLst>
              <a:ext uri="{FF2B5EF4-FFF2-40B4-BE49-F238E27FC236}">
                <a16:creationId xmlns:a16="http://schemas.microsoft.com/office/drawing/2014/main" id="{C2124F72-4DDA-41FD-DF9E-444AA485F95D}"/>
              </a:ext>
            </a:extLst>
          </p:cNvPr>
          <p:cNvPicPr>
            <a:picLocks noChangeAspect="1"/>
          </p:cNvPicPr>
          <p:nvPr/>
        </p:nvPicPr>
        <p:blipFill>
          <a:blip r:embed="rId3"/>
          <a:stretch>
            <a:fillRect/>
          </a:stretch>
        </p:blipFill>
        <p:spPr>
          <a:xfrm>
            <a:off x="12496800" y="7588448"/>
            <a:ext cx="2133600" cy="5428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31758"/>
            <a:ext cx="3233142" cy="322421"/>
          </a:xfrm>
          <a:prstGeom prst="rect">
            <a:avLst/>
          </a:prstGeom>
          <a:noFill/>
          <a:ln/>
        </p:spPr>
        <p:txBody>
          <a:bodyPr wrap="none" lIns="0" tIns="0" rIns="0" bIns="0" rtlCol="0" anchor="t"/>
          <a:lstStyle/>
          <a:p>
            <a:pPr marL="0" indent="0" algn="l">
              <a:lnSpc>
                <a:spcPts val="2500"/>
              </a:lnSpc>
              <a:buNone/>
            </a:pPr>
            <a:r>
              <a:rPr lang="en-US" sz="2000" dirty="0">
                <a:solidFill>
                  <a:srgbClr val="DDDDDD"/>
                </a:solidFill>
                <a:latin typeface="Mona Sans Semi Bold" pitchFamily="34" charset="0"/>
                <a:ea typeface="Mona Sans Semi Bold" pitchFamily="34" charset="-122"/>
                <a:cs typeface="Mona Sans Semi Bold" pitchFamily="34" charset="-120"/>
              </a:rPr>
              <a:t>Sales by Country Analysis</a:t>
            </a:r>
            <a:endParaRPr lang="en-US" sz="2000" dirty="0"/>
          </a:p>
        </p:txBody>
      </p:sp>
      <p:sp>
        <p:nvSpPr>
          <p:cNvPr id="3" name="Text 1"/>
          <p:cNvSpPr/>
          <p:nvPr/>
        </p:nvSpPr>
        <p:spPr>
          <a:xfrm>
            <a:off x="793790" y="1221819"/>
            <a:ext cx="13042821" cy="170259"/>
          </a:xfrm>
          <a:prstGeom prst="rect">
            <a:avLst/>
          </a:prstGeom>
          <a:noFill/>
          <a:ln/>
        </p:spPr>
        <p:txBody>
          <a:bodyPr wrap="none" lIns="0" tIns="0" rIns="0" bIns="0" rtlCol="0" anchor="t"/>
          <a:lstStyle/>
          <a:p>
            <a:pPr marL="0" indent="0" algn="l">
              <a:lnSpc>
                <a:spcPts val="1300"/>
              </a:lnSpc>
              <a:buNone/>
            </a:pPr>
            <a:r>
              <a:rPr lang="en-US" sz="1000" dirty="0">
                <a:solidFill>
                  <a:srgbClr val="8F8F8F"/>
                </a:solidFill>
                <a:latin typeface="Funnel Sans" pitchFamily="34" charset="0"/>
                <a:ea typeface="Funnel Sans" pitchFamily="34" charset="-122"/>
                <a:cs typeface="Funnel Sans" pitchFamily="34" charset="-120"/>
              </a:rPr>
              <a:t>Analyzing sales performance by country provides critical geographical insights, highlighting markets with strong contributions and identifying regions with potential for growth or requiring strategic intervention.</a:t>
            </a:r>
            <a:endParaRPr lang="en-US" sz="1000" dirty="0"/>
          </a:p>
        </p:txBody>
      </p:sp>
      <p:pic>
        <p:nvPicPr>
          <p:cNvPr id="4" name="Image 0" descr="preencoded.png"/>
          <p:cNvPicPr>
            <a:picLocks noChangeAspect="1"/>
          </p:cNvPicPr>
          <p:nvPr/>
        </p:nvPicPr>
        <p:blipFill>
          <a:blip r:embed="rId3"/>
          <a:stretch>
            <a:fillRect/>
          </a:stretch>
        </p:blipFill>
        <p:spPr>
          <a:xfrm>
            <a:off x="793790" y="1597969"/>
            <a:ext cx="8481060" cy="4642265"/>
          </a:xfrm>
          <a:prstGeom prst="rect">
            <a:avLst/>
          </a:prstGeom>
        </p:spPr>
      </p:pic>
      <p:sp>
        <p:nvSpPr>
          <p:cNvPr id="5" name="Text 2"/>
          <p:cNvSpPr/>
          <p:nvPr/>
        </p:nvSpPr>
        <p:spPr>
          <a:xfrm>
            <a:off x="793790" y="6361390"/>
            <a:ext cx="1935123" cy="241816"/>
          </a:xfrm>
          <a:prstGeom prst="rect">
            <a:avLst/>
          </a:prstGeom>
          <a:noFill/>
          <a:ln/>
        </p:spPr>
        <p:txBody>
          <a:bodyPr wrap="none" lIns="0" tIns="0" rIns="0" bIns="0" rtlCol="0" anchor="t"/>
          <a:lstStyle/>
          <a:p>
            <a:pPr marL="0" indent="0" algn="l">
              <a:lnSpc>
                <a:spcPts val="1900"/>
              </a:lnSpc>
              <a:buNone/>
            </a:pPr>
            <a:r>
              <a:rPr lang="en-US" sz="1500" dirty="0">
                <a:solidFill>
                  <a:srgbClr val="DDDDDD"/>
                </a:solidFill>
                <a:latin typeface="Mona Sans Semi Bold" pitchFamily="34" charset="0"/>
                <a:ea typeface="Mona Sans Semi Bold" pitchFamily="34" charset="-122"/>
                <a:cs typeface="Mona Sans Semi Bold" pitchFamily="34" charset="-120"/>
              </a:rPr>
              <a:t>Key Insights:</a:t>
            </a:r>
            <a:endParaRPr lang="en-US" sz="1500" dirty="0"/>
          </a:p>
        </p:txBody>
      </p:sp>
      <p:sp>
        <p:nvSpPr>
          <p:cNvPr id="6" name="Text 3"/>
          <p:cNvSpPr/>
          <p:nvPr/>
        </p:nvSpPr>
        <p:spPr>
          <a:xfrm>
            <a:off x="793790" y="6728936"/>
            <a:ext cx="13042821" cy="768906"/>
          </a:xfrm>
          <a:prstGeom prst="rect">
            <a:avLst/>
          </a:prstGeom>
          <a:noFill/>
          <a:ln/>
        </p:spPr>
        <p:txBody>
          <a:bodyPr wrap="square" lIns="0" tIns="0" rIns="0" bIns="0" rtlCol="0" anchor="t"/>
          <a:lstStyle/>
          <a:p>
            <a:pPr marL="342900" indent="-342900" algn="l">
              <a:lnSpc>
                <a:spcPts val="1300"/>
              </a:lnSpc>
              <a:buSzPct val="100000"/>
              <a:buChar char="•"/>
            </a:pPr>
            <a:r>
              <a:rPr lang="en-US" sz="1000" b="1" dirty="0">
                <a:solidFill>
                  <a:srgbClr val="8F8F8F"/>
                </a:solidFill>
                <a:latin typeface="Arial Black" panose="020B0A04020102020204" pitchFamily="34" charset="0"/>
                <a:ea typeface="Funnel Sans" pitchFamily="34" charset="-122"/>
                <a:cs typeface="Funnel Sans" pitchFamily="34" charset="-120"/>
              </a:rPr>
              <a:t>United States:</a:t>
            </a:r>
            <a:r>
              <a:rPr lang="en-US" sz="1000" dirty="0">
                <a:solidFill>
                  <a:srgbClr val="8F8F8F"/>
                </a:solidFill>
                <a:latin typeface="Arial Black" panose="020B0A04020102020204" pitchFamily="34" charset="0"/>
                <a:ea typeface="Funnel Sans" pitchFamily="34" charset="-122"/>
                <a:cs typeface="Funnel Sans" pitchFamily="34" charset="-120"/>
              </a:rPr>
              <a:t> Dominant market, generating the highest sales volume.</a:t>
            </a:r>
            <a:endParaRPr lang="en-US" sz="1000" dirty="0">
              <a:latin typeface="Arial Black" panose="020B0A04020102020204" pitchFamily="34" charset="0"/>
            </a:endParaRPr>
          </a:p>
          <a:p>
            <a:pPr marL="342900" indent="-342900" algn="l">
              <a:lnSpc>
                <a:spcPts val="1300"/>
              </a:lnSpc>
              <a:buSzPct val="100000"/>
              <a:buChar char="•"/>
            </a:pPr>
            <a:r>
              <a:rPr lang="en-US" sz="1000" b="1" dirty="0">
                <a:solidFill>
                  <a:srgbClr val="8F8F8F"/>
                </a:solidFill>
                <a:latin typeface="Arial Black" panose="020B0A04020102020204" pitchFamily="34" charset="0"/>
                <a:ea typeface="Funnel Sans" pitchFamily="34" charset="-122"/>
                <a:cs typeface="Funnel Sans" pitchFamily="34" charset="-120"/>
              </a:rPr>
              <a:t>Canada &amp; France:</a:t>
            </a:r>
            <a:r>
              <a:rPr lang="en-US" sz="1000" dirty="0">
                <a:solidFill>
                  <a:srgbClr val="8F8F8F"/>
                </a:solidFill>
                <a:latin typeface="Arial Black" panose="020B0A04020102020204" pitchFamily="34" charset="0"/>
                <a:ea typeface="Funnel Sans" pitchFamily="34" charset="-122"/>
                <a:cs typeface="Funnel Sans" pitchFamily="34" charset="-120"/>
              </a:rPr>
              <a:t> Significant contributors, showing strong market presence.</a:t>
            </a:r>
            <a:endParaRPr lang="en-US" sz="1000" dirty="0">
              <a:latin typeface="Arial Black" panose="020B0A04020102020204" pitchFamily="34" charset="0"/>
            </a:endParaRPr>
          </a:p>
          <a:p>
            <a:pPr marL="342900" indent="-342900" algn="l">
              <a:lnSpc>
                <a:spcPts val="1300"/>
              </a:lnSpc>
              <a:buSzPct val="100000"/>
              <a:buChar char="•"/>
            </a:pPr>
            <a:r>
              <a:rPr lang="en-US" sz="1000" b="1" dirty="0">
                <a:solidFill>
                  <a:srgbClr val="8F8F8F"/>
                </a:solidFill>
                <a:latin typeface="Arial Black" panose="020B0A04020102020204" pitchFamily="34" charset="0"/>
                <a:ea typeface="Funnel Sans" pitchFamily="34" charset="-122"/>
                <a:cs typeface="Funnel Sans" pitchFamily="34" charset="-120"/>
              </a:rPr>
              <a:t>Germany:</a:t>
            </a:r>
            <a:r>
              <a:rPr lang="en-US" sz="1000" dirty="0">
                <a:solidFill>
                  <a:srgbClr val="8F8F8F"/>
                </a:solidFill>
                <a:latin typeface="Arial Black" panose="020B0A04020102020204" pitchFamily="34" charset="0"/>
                <a:ea typeface="Funnel Sans" pitchFamily="34" charset="-122"/>
                <a:cs typeface="Funnel Sans" pitchFamily="34" charset="-120"/>
              </a:rPr>
              <a:t> Moderate sales, indicating room for growth.</a:t>
            </a:r>
            <a:endParaRPr lang="en-US" sz="1000" dirty="0">
              <a:latin typeface="Arial Black" panose="020B0A04020102020204" pitchFamily="34" charset="0"/>
            </a:endParaRPr>
          </a:p>
          <a:p>
            <a:pPr marL="342900" indent="-342900" algn="l">
              <a:lnSpc>
                <a:spcPts val="1300"/>
              </a:lnSpc>
              <a:buSzPct val="100000"/>
              <a:buChar char="•"/>
            </a:pPr>
            <a:r>
              <a:rPr lang="en-US" sz="1000" b="1" dirty="0">
                <a:solidFill>
                  <a:srgbClr val="8F8F8F"/>
                </a:solidFill>
                <a:latin typeface="Arial Black" panose="020B0A04020102020204" pitchFamily="34" charset="0"/>
                <a:ea typeface="Funnel Sans" pitchFamily="34" charset="-122"/>
                <a:cs typeface="Funnel Sans" pitchFamily="34" charset="-120"/>
              </a:rPr>
              <a:t>Mexico:</a:t>
            </a:r>
            <a:r>
              <a:rPr lang="en-US" sz="1000" dirty="0">
                <a:solidFill>
                  <a:srgbClr val="8F8F8F"/>
                </a:solidFill>
                <a:latin typeface="Arial Black" panose="020B0A04020102020204" pitchFamily="34" charset="0"/>
                <a:ea typeface="Funnel Sans" pitchFamily="34" charset="-122"/>
                <a:cs typeface="Funnel Sans" pitchFamily="34" charset="-120"/>
              </a:rPr>
              <a:t> Lowest sales among the included countries, presenting a clear opportunity for market expansion and targeted promotional strategies.</a:t>
            </a:r>
            <a:endParaRPr lang="en-US" sz="1000" dirty="0">
              <a:latin typeface="Arial Black" panose="020B0A04020102020204" pitchFamily="34" charset="0"/>
            </a:endParaRPr>
          </a:p>
        </p:txBody>
      </p:sp>
      <p:pic>
        <p:nvPicPr>
          <p:cNvPr id="7" name="Picture 6">
            <a:extLst>
              <a:ext uri="{FF2B5EF4-FFF2-40B4-BE49-F238E27FC236}">
                <a16:creationId xmlns:a16="http://schemas.microsoft.com/office/drawing/2014/main" id="{5B23A1E6-C27F-E5DB-3540-5FE6BECB4AE3}"/>
              </a:ext>
            </a:extLst>
          </p:cNvPr>
          <p:cNvPicPr>
            <a:picLocks noChangeAspect="1"/>
          </p:cNvPicPr>
          <p:nvPr/>
        </p:nvPicPr>
        <p:blipFill>
          <a:blip r:embed="rId4"/>
          <a:stretch>
            <a:fillRect/>
          </a:stretch>
        </p:blipFill>
        <p:spPr>
          <a:xfrm>
            <a:off x="12496800" y="7588448"/>
            <a:ext cx="2133600" cy="5428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4494" y="491252"/>
            <a:ext cx="2322433" cy="290274"/>
          </a:xfrm>
          <a:prstGeom prst="rect">
            <a:avLst/>
          </a:prstGeom>
          <a:noFill/>
          <a:ln/>
        </p:spPr>
        <p:txBody>
          <a:bodyPr wrap="none" lIns="0" tIns="0" rIns="0" bIns="0" rtlCol="0" anchor="t"/>
          <a:lstStyle/>
          <a:p>
            <a:pPr marL="0" indent="0" algn="l">
              <a:lnSpc>
                <a:spcPts val="2250"/>
              </a:lnSpc>
              <a:buNone/>
            </a:pPr>
            <a:r>
              <a:rPr lang="en-US" sz="1800" dirty="0">
                <a:solidFill>
                  <a:srgbClr val="DDDDDD"/>
                </a:solidFill>
                <a:latin typeface="Mona Sans Semi Bold" pitchFamily="34" charset="0"/>
                <a:ea typeface="Mona Sans Semi Bold" pitchFamily="34" charset="-122"/>
                <a:cs typeface="Mona Sans Semi Bold" pitchFamily="34" charset="-120"/>
              </a:rPr>
              <a:t>Monthly Sales Trend</a:t>
            </a:r>
            <a:endParaRPr lang="en-US" sz="1800" dirty="0"/>
          </a:p>
        </p:txBody>
      </p:sp>
      <p:sp>
        <p:nvSpPr>
          <p:cNvPr id="3" name="Text 1"/>
          <p:cNvSpPr/>
          <p:nvPr/>
        </p:nvSpPr>
        <p:spPr>
          <a:xfrm>
            <a:off x="714494" y="917377"/>
            <a:ext cx="13201412" cy="147161"/>
          </a:xfrm>
          <a:prstGeom prst="rect">
            <a:avLst/>
          </a:prstGeom>
          <a:noFill/>
          <a:ln/>
        </p:spPr>
        <p:txBody>
          <a:bodyPr wrap="none" lIns="0" tIns="0" rIns="0" bIns="0" rtlCol="0" anchor="t"/>
          <a:lstStyle/>
          <a:p>
            <a:pPr marL="0" indent="0" algn="l">
              <a:lnSpc>
                <a:spcPts val="1150"/>
              </a:lnSpc>
              <a:buNone/>
            </a:pPr>
            <a:r>
              <a:rPr lang="en-US" sz="900" dirty="0">
                <a:solidFill>
                  <a:srgbClr val="8F8F8F"/>
                </a:solidFill>
                <a:latin typeface="Funnel Sans" pitchFamily="34" charset="0"/>
                <a:ea typeface="Funnel Sans" pitchFamily="34" charset="-122"/>
                <a:cs typeface="Funnel Sans" pitchFamily="34" charset="-120"/>
              </a:rPr>
              <a:t>Understanding monthly sales fluctuations is crucial for identifying seasonality, predicting future demand, and optimizing operational planning. The trend analysis highlights periods of peak performance and potential dips.</a:t>
            </a:r>
            <a:endParaRPr lang="en-US" sz="900" dirty="0"/>
          </a:p>
        </p:txBody>
      </p:sp>
      <p:pic>
        <p:nvPicPr>
          <p:cNvPr id="4" name="Image 0" descr="preencoded.png"/>
          <p:cNvPicPr>
            <a:picLocks noChangeAspect="1"/>
          </p:cNvPicPr>
          <p:nvPr/>
        </p:nvPicPr>
        <p:blipFill>
          <a:blip r:embed="rId3"/>
          <a:stretch>
            <a:fillRect/>
          </a:stretch>
        </p:blipFill>
        <p:spPr>
          <a:xfrm>
            <a:off x="714494" y="1253753"/>
            <a:ext cx="8580120" cy="4696487"/>
          </a:xfrm>
          <a:prstGeom prst="rect">
            <a:avLst/>
          </a:prstGeom>
        </p:spPr>
      </p:pic>
      <p:sp>
        <p:nvSpPr>
          <p:cNvPr id="5" name="Text 2"/>
          <p:cNvSpPr/>
          <p:nvPr/>
        </p:nvSpPr>
        <p:spPr>
          <a:xfrm>
            <a:off x="714494" y="6047899"/>
            <a:ext cx="1741765" cy="217646"/>
          </a:xfrm>
          <a:prstGeom prst="rect">
            <a:avLst/>
          </a:prstGeom>
          <a:noFill/>
          <a:ln/>
        </p:spPr>
        <p:txBody>
          <a:bodyPr wrap="none" lIns="0" tIns="0" rIns="0" bIns="0" rtlCol="0" anchor="t"/>
          <a:lstStyle/>
          <a:p>
            <a:pPr marL="0" indent="0" algn="l">
              <a:lnSpc>
                <a:spcPts val="1700"/>
              </a:lnSpc>
              <a:buNone/>
            </a:pPr>
            <a:r>
              <a:rPr lang="en-US" sz="1350" dirty="0">
                <a:solidFill>
                  <a:srgbClr val="DDDDDD"/>
                </a:solidFill>
                <a:latin typeface="Mona Sans Semi Bold" pitchFamily="34" charset="0"/>
                <a:ea typeface="Mona Sans Semi Bold" pitchFamily="34" charset="-122"/>
                <a:cs typeface="Mona Sans Semi Bold" pitchFamily="34" charset="-120"/>
              </a:rPr>
              <a:t>Observations:</a:t>
            </a:r>
            <a:endParaRPr lang="en-US" sz="1350" dirty="0"/>
          </a:p>
        </p:txBody>
      </p:sp>
      <p:sp>
        <p:nvSpPr>
          <p:cNvPr id="6" name="Text 3"/>
          <p:cNvSpPr/>
          <p:nvPr/>
        </p:nvSpPr>
        <p:spPr>
          <a:xfrm>
            <a:off x="714494" y="6367343"/>
            <a:ext cx="13201412" cy="659725"/>
          </a:xfrm>
          <a:prstGeom prst="rect">
            <a:avLst/>
          </a:prstGeom>
          <a:noFill/>
          <a:ln/>
        </p:spPr>
        <p:txBody>
          <a:bodyPr wrap="square" lIns="0" tIns="0" rIns="0" bIns="0" rtlCol="0" anchor="t"/>
          <a:lstStyle/>
          <a:p>
            <a:pPr marL="342900" indent="-342900" algn="l">
              <a:lnSpc>
                <a:spcPts val="1150"/>
              </a:lnSpc>
              <a:buSzPct val="100000"/>
              <a:buChar char="•"/>
            </a:pPr>
            <a:r>
              <a:rPr lang="en-US" sz="1000" b="1" dirty="0">
                <a:solidFill>
                  <a:srgbClr val="8F8F8F"/>
                </a:solidFill>
                <a:latin typeface="Arial Black" panose="020B0A04020102020204" pitchFamily="34" charset="0"/>
                <a:ea typeface="Funnel Sans" pitchFamily="34" charset="-122"/>
                <a:cs typeface="Funnel Sans" pitchFamily="34" charset="-120"/>
              </a:rPr>
              <a:t>Fluctuating Sales:</a:t>
            </a:r>
            <a:r>
              <a:rPr lang="en-US" sz="1000" dirty="0">
                <a:solidFill>
                  <a:srgbClr val="8F8F8F"/>
                </a:solidFill>
                <a:latin typeface="Arial Black" panose="020B0A04020102020204" pitchFamily="34" charset="0"/>
                <a:ea typeface="Funnel Sans" pitchFamily="34" charset="-122"/>
                <a:cs typeface="Funnel Sans" pitchFamily="34" charset="-120"/>
              </a:rPr>
              <a:t> Sales performance varies significantly throughout the year.</a:t>
            </a:r>
            <a:endParaRPr lang="en-US" sz="1000" dirty="0">
              <a:latin typeface="Arial Black" panose="020B0A04020102020204" pitchFamily="34" charset="0"/>
            </a:endParaRPr>
          </a:p>
          <a:p>
            <a:pPr marL="342900" indent="-342900" algn="l">
              <a:lnSpc>
                <a:spcPts val="1150"/>
              </a:lnSpc>
              <a:buSzPct val="100000"/>
              <a:buChar char="•"/>
            </a:pPr>
            <a:r>
              <a:rPr lang="en-US" sz="1000" b="1" dirty="0">
                <a:solidFill>
                  <a:srgbClr val="8F8F8F"/>
                </a:solidFill>
                <a:latin typeface="Arial Black" panose="020B0A04020102020204" pitchFamily="34" charset="0"/>
                <a:ea typeface="Funnel Sans" pitchFamily="34" charset="-122"/>
                <a:cs typeface="Funnel Sans" pitchFamily="34" charset="-120"/>
              </a:rPr>
              <a:t>Peak Performance:</a:t>
            </a:r>
            <a:r>
              <a:rPr lang="en-US" sz="1000" dirty="0">
                <a:solidFill>
                  <a:srgbClr val="8F8F8F"/>
                </a:solidFill>
                <a:latin typeface="Arial Black" panose="020B0A04020102020204" pitchFamily="34" charset="0"/>
                <a:ea typeface="Funnel Sans" pitchFamily="34" charset="-122"/>
                <a:cs typeface="Funnel Sans" pitchFamily="34" charset="-120"/>
              </a:rPr>
              <a:t> October stands out as the strongest month for sales.</a:t>
            </a:r>
            <a:endParaRPr lang="en-US" sz="1000" dirty="0">
              <a:latin typeface="Arial Black" panose="020B0A04020102020204" pitchFamily="34" charset="0"/>
            </a:endParaRPr>
          </a:p>
          <a:p>
            <a:pPr marL="342900" indent="-342900" algn="l">
              <a:lnSpc>
                <a:spcPts val="1150"/>
              </a:lnSpc>
              <a:buSzPct val="100000"/>
              <a:buChar char="•"/>
            </a:pPr>
            <a:r>
              <a:rPr lang="en-US" sz="1000" b="1" dirty="0">
                <a:solidFill>
                  <a:srgbClr val="8F8F8F"/>
                </a:solidFill>
                <a:latin typeface="Arial Black" panose="020B0A04020102020204" pitchFamily="34" charset="0"/>
                <a:ea typeface="Funnel Sans" pitchFamily="34" charset="-122"/>
                <a:cs typeface="Funnel Sans" pitchFamily="34" charset="-120"/>
              </a:rPr>
              <a:t>Mid-Year Dip:</a:t>
            </a:r>
            <a:r>
              <a:rPr lang="en-US" sz="1000" dirty="0">
                <a:solidFill>
                  <a:srgbClr val="8F8F8F"/>
                </a:solidFill>
                <a:latin typeface="Arial Black" panose="020B0A04020102020204" pitchFamily="34" charset="0"/>
                <a:ea typeface="Funnel Sans" pitchFamily="34" charset="-122"/>
                <a:cs typeface="Funnel Sans" pitchFamily="34" charset="-120"/>
              </a:rPr>
              <a:t> A noticeable decline in sales during the mid-year period (e.g., May-July).</a:t>
            </a:r>
            <a:endParaRPr lang="en-US" sz="1000" dirty="0">
              <a:latin typeface="Arial Black" panose="020B0A04020102020204" pitchFamily="34" charset="0"/>
            </a:endParaRPr>
          </a:p>
          <a:p>
            <a:pPr marL="342900" indent="-342900" algn="l">
              <a:lnSpc>
                <a:spcPts val="1150"/>
              </a:lnSpc>
              <a:buSzPct val="100000"/>
              <a:buChar char="•"/>
            </a:pPr>
            <a:r>
              <a:rPr lang="en-US" sz="1000" b="1" dirty="0">
                <a:solidFill>
                  <a:srgbClr val="8F8F8F"/>
                </a:solidFill>
                <a:latin typeface="Arial Black" panose="020B0A04020102020204" pitchFamily="34" charset="0"/>
                <a:ea typeface="Funnel Sans" pitchFamily="34" charset="-122"/>
                <a:cs typeface="Funnel Sans" pitchFamily="34" charset="-120"/>
              </a:rPr>
              <a:t>Year-End Recovery:</a:t>
            </a:r>
            <a:r>
              <a:rPr lang="en-US" sz="1000" dirty="0">
                <a:solidFill>
                  <a:srgbClr val="8F8F8F"/>
                </a:solidFill>
                <a:latin typeface="Arial Black" panose="020B0A04020102020204" pitchFamily="34" charset="0"/>
                <a:ea typeface="Funnel Sans" pitchFamily="34" charset="-122"/>
                <a:cs typeface="Funnel Sans" pitchFamily="34" charset="-120"/>
              </a:rPr>
              <a:t> Strong upward trend towards the end of the year.</a:t>
            </a:r>
            <a:endParaRPr lang="en-US" sz="1000" dirty="0">
              <a:latin typeface="Arial Black" panose="020B0A04020102020204" pitchFamily="34" charset="0"/>
            </a:endParaRPr>
          </a:p>
        </p:txBody>
      </p:sp>
      <p:sp>
        <p:nvSpPr>
          <p:cNvPr id="7" name="Text 4"/>
          <p:cNvSpPr/>
          <p:nvPr/>
        </p:nvSpPr>
        <p:spPr>
          <a:xfrm>
            <a:off x="714494" y="7128867"/>
            <a:ext cx="1741765" cy="217646"/>
          </a:xfrm>
          <a:prstGeom prst="rect">
            <a:avLst/>
          </a:prstGeom>
          <a:noFill/>
          <a:ln/>
        </p:spPr>
        <p:txBody>
          <a:bodyPr wrap="none" lIns="0" tIns="0" rIns="0" bIns="0" rtlCol="0" anchor="t"/>
          <a:lstStyle/>
          <a:p>
            <a:pPr marL="0" indent="0" algn="l">
              <a:lnSpc>
                <a:spcPts val="1700"/>
              </a:lnSpc>
              <a:buNone/>
            </a:pPr>
            <a:r>
              <a:rPr lang="en-US" sz="1350" dirty="0">
                <a:solidFill>
                  <a:srgbClr val="DDDDDD"/>
                </a:solidFill>
                <a:latin typeface="Mona Sans Semi Bold" pitchFamily="34" charset="0"/>
                <a:ea typeface="Mona Sans Semi Bold" pitchFamily="34" charset="-122"/>
                <a:cs typeface="Mona Sans Semi Bold" pitchFamily="34" charset="-120"/>
              </a:rPr>
              <a:t>Business Meaning:</a:t>
            </a:r>
            <a:endParaRPr lang="en-US" sz="1350" dirty="0"/>
          </a:p>
        </p:txBody>
      </p:sp>
      <p:sp>
        <p:nvSpPr>
          <p:cNvPr id="8" name="Text 5"/>
          <p:cNvSpPr/>
          <p:nvPr/>
        </p:nvSpPr>
        <p:spPr>
          <a:xfrm>
            <a:off x="714494" y="7448312"/>
            <a:ext cx="13201412" cy="318016"/>
          </a:xfrm>
          <a:prstGeom prst="rect">
            <a:avLst/>
          </a:prstGeom>
          <a:noFill/>
          <a:ln/>
        </p:spPr>
        <p:txBody>
          <a:bodyPr wrap="square" lIns="0" tIns="0" rIns="0" bIns="0" rtlCol="0" anchor="t"/>
          <a:lstStyle/>
          <a:p>
            <a:pPr marL="342900" indent="-342900" algn="l">
              <a:lnSpc>
                <a:spcPts val="1150"/>
              </a:lnSpc>
              <a:buSzPct val="100000"/>
              <a:buChar char="•"/>
            </a:pPr>
            <a:r>
              <a:rPr lang="en-US" sz="900" b="1" dirty="0">
                <a:solidFill>
                  <a:srgbClr val="8F8F8F"/>
                </a:solidFill>
                <a:latin typeface="Arial Black" panose="020B0A04020102020204" pitchFamily="34" charset="0"/>
                <a:ea typeface="Funnel Sans" pitchFamily="34" charset="-122"/>
                <a:cs typeface="Funnel Sans" pitchFamily="34" charset="-120"/>
              </a:rPr>
              <a:t>Seasonal Impact:</a:t>
            </a:r>
            <a:r>
              <a:rPr lang="en-US" sz="900" dirty="0">
                <a:solidFill>
                  <a:srgbClr val="8F8F8F"/>
                </a:solidFill>
                <a:latin typeface="Arial Black" panose="020B0A04020102020204" pitchFamily="34" charset="0"/>
                <a:ea typeface="Funnel Sans" pitchFamily="34" charset="-122"/>
                <a:cs typeface="Funnel Sans" pitchFamily="34" charset="-120"/>
              </a:rPr>
              <a:t> The trends suggest a strong seasonal component influencing sales.</a:t>
            </a:r>
            <a:endParaRPr lang="en-US" sz="900" dirty="0">
              <a:latin typeface="Arial Black" panose="020B0A04020102020204" pitchFamily="34" charset="0"/>
            </a:endParaRPr>
          </a:p>
          <a:p>
            <a:pPr marL="342900" indent="-342900" algn="l">
              <a:lnSpc>
                <a:spcPts val="1150"/>
              </a:lnSpc>
              <a:buSzPct val="100000"/>
              <a:buChar char="•"/>
            </a:pPr>
            <a:r>
              <a:rPr lang="en-US" sz="900" b="1" dirty="0">
                <a:solidFill>
                  <a:srgbClr val="8F8F8F"/>
                </a:solidFill>
                <a:latin typeface="Arial Black" panose="020B0A04020102020204" pitchFamily="34" charset="0"/>
                <a:ea typeface="Funnel Sans" pitchFamily="34" charset="-122"/>
                <a:cs typeface="Funnel Sans" pitchFamily="34" charset="-120"/>
              </a:rPr>
              <a:t>Stabilizing Low Months:</a:t>
            </a:r>
            <a:r>
              <a:rPr lang="en-US" sz="900" dirty="0">
                <a:solidFill>
                  <a:srgbClr val="8F8F8F"/>
                </a:solidFill>
                <a:latin typeface="Arial Black" panose="020B0A04020102020204" pitchFamily="34" charset="0"/>
                <a:ea typeface="Funnel Sans" pitchFamily="34" charset="-122"/>
                <a:cs typeface="Funnel Sans" pitchFamily="34" charset="-120"/>
              </a:rPr>
              <a:t> Targeted marketing campaigns and promotions during slower months could help stabilize revenue and reduce volatility.</a:t>
            </a:r>
            <a:endParaRPr lang="en-US" sz="900" dirty="0">
              <a:latin typeface="Arial Black" panose="020B0A04020102020204" pitchFamily="34" charset="0"/>
            </a:endParaRPr>
          </a:p>
        </p:txBody>
      </p:sp>
      <p:pic>
        <p:nvPicPr>
          <p:cNvPr id="9" name="Picture 8">
            <a:extLst>
              <a:ext uri="{FF2B5EF4-FFF2-40B4-BE49-F238E27FC236}">
                <a16:creationId xmlns:a16="http://schemas.microsoft.com/office/drawing/2014/main" id="{47C793A2-5FA5-61DA-1D59-0239D546C6B7}"/>
              </a:ext>
            </a:extLst>
          </p:cNvPr>
          <p:cNvPicPr>
            <a:picLocks noChangeAspect="1"/>
          </p:cNvPicPr>
          <p:nvPr/>
        </p:nvPicPr>
        <p:blipFill>
          <a:blip r:embed="rId4"/>
          <a:stretch>
            <a:fillRect/>
          </a:stretch>
        </p:blipFill>
        <p:spPr>
          <a:xfrm>
            <a:off x="12496800" y="7588448"/>
            <a:ext cx="2133600" cy="5428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1336</Words>
  <Application>Microsoft Office PowerPoint</Application>
  <PresentationFormat>Custom</PresentationFormat>
  <Paragraphs>163</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 BlinkMacSystemFont, Segoe UI, Roboto, Helvetica Neue, Arial, sans-serif Medium</vt:lpstr>
      <vt:lpstr>Mona Sans Semi Bold</vt:lpstr>
      <vt:lpstr>Mona Sans Light</vt:lpstr>
      <vt:lpstr>Arial Black</vt:lpstr>
      <vt:lpstr>Arial</vt:lpstr>
      <vt:lpstr>Funnel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Chandan Hegde</cp:lastModifiedBy>
  <cp:revision>3</cp:revision>
  <dcterms:created xsi:type="dcterms:W3CDTF">2026-02-27T11:33:37Z</dcterms:created>
  <dcterms:modified xsi:type="dcterms:W3CDTF">2026-02-27T11:45:16Z</dcterms:modified>
</cp:coreProperties>
</file>